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3" r:id="rId7"/>
    <p:sldId id="270" r:id="rId8"/>
    <p:sldId id="271" r:id="rId9"/>
    <p:sldId id="272" r:id="rId10"/>
    <p:sldId id="273" r:id="rId11"/>
    <p:sldId id="274" r:id="rId12"/>
    <p:sldId id="275" r:id="rId13"/>
    <p:sldId id="276" r:id="rId14"/>
    <p:sldId id="277" r:id="rId15"/>
    <p:sldId id="278" r:id="rId16"/>
    <p:sldId id="279" r:id="rId17"/>
    <p:sldId id="280" r:id="rId18"/>
    <p:sldId id="286" r:id="rId19"/>
    <p:sldId id="289"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8349" autoAdjust="0"/>
    <p:restoredTop sz="94660"/>
  </p:normalViewPr>
  <p:slideViewPr>
    <p:cSldViewPr snapToGrid="0">
      <p:cViewPr varScale="1">
        <p:scale>
          <a:sx n="88" d="100"/>
          <a:sy n="88" d="100"/>
        </p:scale>
        <p:origin x="341"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0302EE-FEF2-4445-925F-FC946367AC5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B25AC25-1020-4E7C-AF91-BC9817DAC40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5DD669DE-84E3-4C8B-A3B1-C5C1E930C52A}"/>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5" name="Footer Placeholder 4">
            <a:extLst>
              <a:ext uri="{FF2B5EF4-FFF2-40B4-BE49-F238E27FC236}">
                <a16:creationId xmlns:a16="http://schemas.microsoft.com/office/drawing/2014/main" id="{41EBAAE9-63EC-45FD-BBFC-0BC990CD4E0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8180E4-9C53-4DA8-B28C-0061F63ADC55}"/>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41920119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A63E9F-5F48-49AA-915B-7EBB9252DA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278C649-72D5-4E50-BE11-41FDD6E9B40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A1CD711-1372-408E-A847-84102F3F23A7}"/>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5" name="Footer Placeholder 4">
            <a:extLst>
              <a:ext uri="{FF2B5EF4-FFF2-40B4-BE49-F238E27FC236}">
                <a16:creationId xmlns:a16="http://schemas.microsoft.com/office/drawing/2014/main" id="{7B5A8512-44A0-4249-BB00-5BBBDF2AD3F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92701E1-440C-494C-A809-AE59F8EF04F6}"/>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28047892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A05A691-DE47-4F6A-88AA-668CE667D90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F2917D-CBE2-40A6-AEDC-47DE4603FAED}"/>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CDDB4F6-3B11-489D-8194-27F43D768A19}"/>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5" name="Footer Placeholder 4">
            <a:extLst>
              <a:ext uri="{FF2B5EF4-FFF2-40B4-BE49-F238E27FC236}">
                <a16:creationId xmlns:a16="http://schemas.microsoft.com/office/drawing/2014/main" id="{99C495CA-D187-4E5C-9B0C-F4CB404A43C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BC76340-CD15-436B-962B-D896D58A5A45}"/>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25577657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17EB2-7AFD-4A94-A0CE-479B3F5ABDF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AE24D35-B15B-4C34-A42F-D7AAA7B7010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D0A82BD-052F-412F-BC45-873A43A06EFF}"/>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5" name="Footer Placeholder 4">
            <a:extLst>
              <a:ext uri="{FF2B5EF4-FFF2-40B4-BE49-F238E27FC236}">
                <a16:creationId xmlns:a16="http://schemas.microsoft.com/office/drawing/2014/main" id="{A6BD8E5D-E51D-4552-9A28-0F30DB924AD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3A4492-63D7-4700-AED0-CDD13BE198ED}"/>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3909043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0A9084-1F24-4A8E-9E93-4C39B886E36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97AE3AB-0AAD-4958-8DBD-03DE3E12403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2CD2CA0-A979-4F60-91B3-3E344B1C37AC}"/>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5" name="Footer Placeholder 4">
            <a:extLst>
              <a:ext uri="{FF2B5EF4-FFF2-40B4-BE49-F238E27FC236}">
                <a16:creationId xmlns:a16="http://schemas.microsoft.com/office/drawing/2014/main" id="{A35A3944-8861-486E-B467-6B8ED91C626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82821AA-EB23-4A7D-B832-757EFFD97C73}"/>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3485121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2F158E-8564-4B51-97D9-0623F96D18D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814C9B-FC2D-4E08-9EA0-536CADA39F6F}"/>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298C13B1-B65E-4AA4-9723-950155804ECB}"/>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5C0B1AF-A3B4-492E-8C0D-5F9D91258D5B}"/>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6" name="Footer Placeholder 5">
            <a:extLst>
              <a:ext uri="{FF2B5EF4-FFF2-40B4-BE49-F238E27FC236}">
                <a16:creationId xmlns:a16="http://schemas.microsoft.com/office/drawing/2014/main" id="{F715A12E-8083-4E4A-9591-3A31698BA16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815039D-A6F3-4104-BE6F-0DC1109D6DD1}"/>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10580167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5C9BE4-3DC7-4FE2-AF79-1FDEE6D30CC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F632BC-8833-4A01-9F3D-B9C56E312C3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38E81E9-203C-4066-830B-1572EDAEAB1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92E6FF7-C31C-4DD6-AACC-9ABAD86F35F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2CC0B225-B4ED-45B8-B73D-516F8D21E7B2}"/>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6C15B27-F76A-49EF-905C-4A0DBBD2BD3B}"/>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8" name="Footer Placeholder 7">
            <a:extLst>
              <a:ext uri="{FF2B5EF4-FFF2-40B4-BE49-F238E27FC236}">
                <a16:creationId xmlns:a16="http://schemas.microsoft.com/office/drawing/2014/main" id="{B3F6006D-FD71-41AE-B596-674783F6D99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F231865-63BF-4865-9B9A-32AE5201E77C}"/>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1382492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EFC612-C45A-4FB4-A41C-945DCDEDCF15}"/>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DD84FDAE-7259-4022-8B70-B59010F5578D}"/>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4" name="Footer Placeholder 3">
            <a:extLst>
              <a:ext uri="{FF2B5EF4-FFF2-40B4-BE49-F238E27FC236}">
                <a16:creationId xmlns:a16="http://schemas.microsoft.com/office/drawing/2014/main" id="{2100FA54-8C0B-499D-89E6-CAFC415265C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007B0F1A-F8CB-4699-A12C-D140B9A52DF7}"/>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65826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F9391C-E132-4A4B-B665-2E113FE15184}"/>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3" name="Footer Placeholder 2">
            <a:extLst>
              <a:ext uri="{FF2B5EF4-FFF2-40B4-BE49-F238E27FC236}">
                <a16:creationId xmlns:a16="http://schemas.microsoft.com/office/drawing/2014/main" id="{98B3E4C0-23F0-40C7-9D5E-1C44EEF3BE8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73FAB2C3-DD99-4012-A975-C523483EAFB1}"/>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413949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E99752-07C0-423D-B290-6C2982F72E8F}"/>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70B757E-C689-4E65-9469-74015C2A100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096AFE1-B9DE-4761-BCC1-57D2922F09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EAC27B7-E3EC-4AB7-9808-072D076B6325}"/>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6" name="Footer Placeholder 5">
            <a:extLst>
              <a:ext uri="{FF2B5EF4-FFF2-40B4-BE49-F238E27FC236}">
                <a16:creationId xmlns:a16="http://schemas.microsoft.com/office/drawing/2014/main" id="{9A5F371C-25D6-42A1-9D38-1B35431C8C7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37E5825-3FA7-4038-B5CF-BCFD33389ECC}"/>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617944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10B689-0899-445F-8036-5BC932344DC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75A103D-C7C4-4D77-A2F0-0D3A316A10B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96334C-7957-47EB-A944-C49AB0BC42E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3EB557B-7559-453D-B9C4-04D63E9CDFC0}"/>
              </a:ext>
            </a:extLst>
          </p:cNvPr>
          <p:cNvSpPr>
            <a:spLocks noGrp="1"/>
          </p:cNvSpPr>
          <p:nvPr>
            <p:ph type="dt" sz="half" idx="10"/>
          </p:nvPr>
        </p:nvSpPr>
        <p:spPr/>
        <p:txBody>
          <a:bodyPr/>
          <a:lstStyle/>
          <a:p>
            <a:fld id="{3AD0B811-3F2B-42FE-BA52-1DB00803EB1D}" type="datetimeFigureOut">
              <a:rPr lang="en-US" smtClean="0"/>
              <a:t>10/14/2022</a:t>
            </a:fld>
            <a:endParaRPr lang="en-US"/>
          </a:p>
        </p:txBody>
      </p:sp>
      <p:sp>
        <p:nvSpPr>
          <p:cNvPr id="6" name="Footer Placeholder 5">
            <a:extLst>
              <a:ext uri="{FF2B5EF4-FFF2-40B4-BE49-F238E27FC236}">
                <a16:creationId xmlns:a16="http://schemas.microsoft.com/office/drawing/2014/main" id="{BB9AA3D9-6AB5-4EAE-AC7B-80FB421F6A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9221874-C7D8-477C-AA62-E8DA37193B06}"/>
              </a:ext>
            </a:extLst>
          </p:cNvPr>
          <p:cNvSpPr>
            <a:spLocks noGrp="1"/>
          </p:cNvSpPr>
          <p:nvPr>
            <p:ph type="sldNum" sz="quarter" idx="12"/>
          </p:nvPr>
        </p:nvSpPr>
        <p:spPr/>
        <p:txBody>
          <a:bodyPr/>
          <a:lstStyle/>
          <a:p>
            <a:fld id="{C67EE39F-A01E-4CD3-B3F0-425BAA7115DB}" type="slidenum">
              <a:rPr lang="en-US" smtClean="0"/>
              <a:t>‹#›</a:t>
            </a:fld>
            <a:endParaRPr lang="en-US"/>
          </a:p>
        </p:txBody>
      </p:sp>
    </p:spTree>
    <p:extLst>
      <p:ext uri="{BB962C8B-B14F-4D97-AF65-F5344CB8AC3E}">
        <p14:creationId xmlns:p14="http://schemas.microsoft.com/office/powerpoint/2010/main" val="1752792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00"/>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48DE9A3-BA0F-4A05-9027-F922EEFFC76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981854C-15B4-4A5C-8436-0C47BC7EA47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00720B1-F34F-46B6-A34E-677F2F08CF6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D0B811-3F2B-42FE-BA52-1DB00803EB1D}" type="datetimeFigureOut">
              <a:rPr lang="en-US" smtClean="0"/>
              <a:t>10/14/2022</a:t>
            </a:fld>
            <a:endParaRPr lang="en-US"/>
          </a:p>
        </p:txBody>
      </p:sp>
      <p:sp>
        <p:nvSpPr>
          <p:cNvPr id="5" name="Footer Placeholder 4">
            <a:extLst>
              <a:ext uri="{FF2B5EF4-FFF2-40B4-BE49-F238E27FC236}">
                <a16:creationId xmlns:a16="http://schemas.microsoft.com/office/drawing/2014/main" id="{94A144C2-8CBC-4BC8-926C-D2056408A0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DEC3749-4A28-4068-91E3-17553395BB1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67EE39F-A01E-4CD3-B3F0-425BAA7115DB}" type="slidenum">
              <a:rPr lang="en-US" smtClean="0"/>
              <a:t>‹#›</a:t>
            </a:fld>
            <a:endParaRPr lang="en-US"/>
          </a:p>
        </p:txBody>
      </p:sp>
    </p:spTree>
    <p:extLst>
      <p:ext uri="{BB962C8B-B14F-4D97-AF65-F5344CB8AC3E}">
        <p14:creationId xmlns:p14="http://schemas.microsoft.com/office/powerpoint/2010/main" val="33298475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mailto:fmorrow@clermontcountyveterans.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publichealth.va.gov/exposures/publications/military-exposures/meyh-1/ILER.asp#:~:text=You%20will%20be%20hearing%20more,service%20member%20and%20future%20Veteran"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6B9901F1-020C-4845-9D98-EC531A1CFDF1}"/>
              </a:ext>
            </a:extLst>
          </p:cNvPr>
          <p:cNvSpPr/>
          <p:nvPr/>
        </p:nvSpPr>
        <p:spPr>
          <a:xfrm rot="21387271">
            <a:off x="-430054" y="999748"/>
            <a:ext cx="12803871" cy="3302302"/>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F53860E-21FF-4FB7-903B-D2956A5DCE1A}"/>
              </a:ext>
            </a:extLst>
          </p:cNvPr>
          <p:cNvSpPr>
            <a:spLocks noGrp="1"/>
          </p:cNvSpPr>
          <p:nvPr>
            <p:ph type="ctrTitle"/>
          </p:nvPr>
        </p:nvSpPr>
        <p:spPr>
          <a:xfrm rot="21304577">
            <a:off x="2318831" y="1275155"/>
            <a:ext cx="7306101" cy="1543562"/>
          </a:xfrm>
        </p:spPr>
        <p:txBody>
          <a:bodyPr>
            <a:normAutofit/>
          </a:bodyPr>
          <a:lstStyle/>
          <a:p>
            <a:r>
              <a:rPr lang="en-US" sz="8800" dirty="0">
                <a:solidFill>
                  <a:schemeClr val="bg1"/>
                </a:solidFill>
                <a:latin typeface="Arial Black" panose="020B0A04020102020204" pitchFamily="34" charset="0"/>
              </a:rPr>
              <a:t>PACT Act</a:t>
            </a:r>
          </a:p>
        </p:txBody>
      </p:sp>
      <p:pic>
        <p:nvPicPr>
          <p:cNvPr id="5" name="Picture 4">
            <a:extLst>
              <a:ext uri="{FF2B5EF4-FFF2-40B4-BE49-F238E27FC236}">
                <a16:creationId xmlns:a16="http://schemas.microsoft.com/office/drawing/2014/main" id="{6E694FB1-6C15-4D19-A1D9-D42DE32F38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344857" y="2694285"/>
            <a:ext cx="3983160" cy="3958998"/>
          </a:xfrm>
          <a:prstGeom prst="rect">
            <a:avLst/>
          </a:prstGeom>
        </p:spPr>
      </p:pic>
    </p:spTree>
    <p:extLst>
      <p:ext uri="{BB962C8B-B14F-4D97-AF65-F5344CB8AC3E}">
        <p14:creationId xmlns:p14="http://schemas.microsoft.com/office/powerpoint/2010/main" val="5073962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EB5853-F10F-4521-A981-64EBCD4A97B7}"/>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Title IV </a:t>
            </a:r>
            <a:br>
              <a:rPr lang="en-US" b="1" dirty="0">
                <a:latin typeface="Times New Roman" panose="02020603050405020304" pitchFamily="18" charset="0"/>
                <a:cs typeface="Times New Roman" panose="02020603050405020304" pitchFamily="18" charset="0"/>
              </a:rPr>
            </a:br>
            <a:r>
              <a:rPr lang="en-US" b="1" u="sng" dirty="0">
                <a:latin typeface="Times New Roman" panose="02020603050405020304" pitchFamily="18" charset="0"/>
                <a:cs typeface="Times New Roman" panose="02020603050405020304" pitchFamily="18" charset="0"/>
              </a:rPr>
              <a:t>***</a:t>
            </a:r>
            <a:r>
              <a:rPr lang="en-US" u="sng" dirty="0">
                <a:latin typeface="Times New Roman" panose="02020603050405020304" pitchFamily="18" charset="0"/>
                <a:cs typeface="Times New Roman" panose="02020603050405020304" pitchFamily="18" charset="0"/>
              </a:rPr>
              <a:t> Presumptions of Service Connection***</a:t>
            </a:r>
            <a:br>
              <a:rPr lang="en-US" u="sng" dirty="0">
                <a:latin typeface="Times New Roman" panose="02020603050405020304" pitchFamily="18" charset="0"/>
                <a:cs typeface="Times New Roman" panose="02020603050405020304" pitchFamily="18" charset="0"/>
              </a:rPr>
            </a:br>
            <a:endParaRPr lang="en-US" u="sng" dirty="0"/>
          </a:p>
        </p:txBody>
      </p:sp>
      <p:sp>
        <p:nvSpPr>
          <p:cNvPr id="3" name="Content Placeholder 2">
            <a:extLst>
              <a:ext uri="{FF2B5EF4-FFF2-40B4-BE49-F238E27FC236}">
                <a16:creationId xmlns:a16="http://schemas.microsoft.com/office/drawing/2014/main" id="{32E300DE-322B-4410-A55F-CDE598616A58}"/>
              </a:ext>
            </a:extLst>
          </p:cNvPr>
          <p:cNvSpPr>
            <a:spLocks noGrp="1"/>
          </p:cNvSpPr>
          <p:nvPr>
            <p:ph idx="1"/>
          </p:nvPr>
        </p:nvSpPr>
        <p:spPr>
          <a:xfrm>
            <a:off x="838200" y="2385184"/>
            <a:ext cx="10515600" cy="3032978"/>
          </a:xfrm>
        </p:spPr>
        <p:txBody>
          <a:bodyPr/>
          <a:lstStyle/>
          <a:p>
            <a:r>
              <a:rPr lang="en-US" b="1" u="sng" dirty="0">
                <a:latin typeface="Times New Roman" panose="02020603050405020304" pitchFamily="18" charset="0"/>
                <a:cs typeface="Times New Roman" panose="02020603050405020304" pitchFamily="18" charset="0"/>
              </a:rPr>
              <a:t>Radiation locations</a:t>
            </a:r>
          </a:p>
          <a:p>
            <a:pPr lvl="1"/>
            <a:r>
              <a:rPr lang="en-US" b="1" dirty="0" err="1">
                <a:latin typeface="Times New Roman" panose="02020603050405020304" pitchFamily="18" charset="0"/>
                <a:cs typeface="Times New Roman" panose="02020603050405020304" pitchFamily="18" charset="0"/>
              </a:rPr>
              <a:t>Enewetak</a:t>
            </a:r>
            <a:r>
              <a:rPr lang="en-US" b="1" dirty="0">
                <a:latin typeface="Times New Roman" panose="02020603050405020304" pitchFamily="18" charset="0"/>
                <a:cs typeface="Times New Roman" panose="02020603050405020304" pitchFamily="18" charset="0"/>
              </a:rPr>
              <a:t> Atoll</a:t>
            </a:r>
          </a:p>
          <a:p>
            <a:pPr lvl="2"/>
            <a:r>
              <a:rPr lang="en-US" dirty="0">
                <a:latin typeface="Times New Roman" panose="02020603050405020304" pitchFamily="18" charset="0"/>
                <a:cs typeface="Times New Roman" panose="02020603050405020304" pitchFamily="18" charset="0"/>
              </a:rPr>
              <a:t>Clean up from Jan 1, 1977 to Dec 31, 1980.</a:t>
            </a:r>
          </a:p>
          <a:p>
            <a:pPr lvl="1"/>
            <a:r>
              <a:rPr lang="en-US" b="1" dirty="0" err="1">
                <a:latin typeface="Times New Roman" panose="02020603050405020304" pitchFamily="18" charset="0"/>
                <a:cs typeface="Times New Roman" panose="02020603050405020304" pitchFamily="18" charset="0"/>
              </a:rPr>
              <a:t>Palomares</a:t>
            </a:r>
            <a:r>
              <a:rPr lang="en-US" b="1" dirty="0">
                <a:latin typeface="Times New Roman" panose="02020603050405020304" pitchFamily="18" charset="0"/>
                <a:cs typeface="Times New Roman" panose="02020603050405020304" pitchFamily="18" charset="0"/>
              </a:rPr>
              <a:t>, Spain</a:t>
            </a:r>
          </a:p>
          <a:p>
            <a:pPr lvl="2"/>
            <a:r>
              <a:rPr lang="en-US" dirty="0">
                <a:latin typeface="Times New Roman" panose="02020603050405020304" pitchFamily="18" charset="0"/>
                <a:cs typeface="Times New Roman" panose="02020603050405020304" pitchFamily="18" charset="0"/>
              </a:rPr>
              <a:t>Responded to the recovery efforts Jan 17, 1966 to March 31, 1967.</a:t>
            </a:r>
          </a:p>
          <a:p>
            <a:pPr lvl="1"/>
            <a:r>
              <a:rPr lang="en-US" b="1" dirty="0">
                <a:latin typeface="Times New Roman" panose="02020603050405020304" pitchFamily="18" charset="0"/>
                <a:cs typeface="Times New Roman" panose="02020603050405020304" pitchFamily="18" charset="0"/>
              </a:rPr>
              <a:t>Thule, Greenland</a:t>
            </a:r>
          </a:p>
          <a:p>
            <a:pPr lvl="2"/>
            <a:r>
              <a:rPr lang="en-US" dirty="0">
                <a:latin typeface="Times New Roman" panose="02020603050405020304" pitchFamily="18" charset="0"/>
                <a:cs typeface="Times New Roman" panose="02020603050405020304" pitchFamily="18" charset="0"/>
              </a:rPr>
              <a:t>Responded to the recovery Jan 21, 1968 to Sep 25, 1968.</a:t>
            </a:r>
          </a:p>
          <a:p>
            <a:endParaRPr lang="en-US" b="1" dirty="0">
              <a:latin typeface="Times New Roman" panose="02020603050405020304" pitchFamily="18" charset="0"/>
              <a:cs typeface="Times New Roman" panose="02020603050405020304" pitchFamily="18" charset="0"/>
            </a:endParaRPr>
          </a:p>
          <a:p>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86629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45D3F4D-8DB1-43CE-A9D2-3D5BF0EF7A0C}"/>
              </a:ext>
            </a:extLst>
          </p:cNvPr>
          <p:cNvSpPr>
            <a:spLocks noGrp="1"/>
          </p:cNvSpPr>
          <p:nvPr>
            <p:ph idx="1"/>
          </p:nvPr>
        </p:nvSpPr>
        <p:spPr>
          <a:xfrm>
            <a:off x="838200" y="682388"/>
            <a:ext cx="10515600" cy="5494575"/>
          </a:xfrm>
        </p:spPr>
        <p:txBody>
          <a:bodyPr>
            <a:normAutofit lnSpcReduction="10000"/>
          </a:bodyPr>
          <a:lstStyle/>
          <a:p>
            <a:r>
              <a:rPr lang="en-US" b="1" u="sng" dirty="0">
                <a:latin typeface="Times New Roman" panose="02020603050405020304" pitchFamily="18" charset="0"/>
                <a:cs typeface="Times New Roman" panose="02020603050405020304" pitchFamily="18" charset="0"/>
              </a:rPr>
              <a:t>Herbicide (Agent Orange) locations</a:t>
            </a:r>
          </a:p>
          <a:p>
            <a:pPr lvl="1"/>
            <a:r>
              <a:rPr lang="en-US" b="1" dirty="0">
                <a:latin typeface="Times New Roman" panose="02020603050405020304" pitchFamily="18" charset="0"/>
                <a:cs typeface="Times New Roman" panose="02020603050405020304" pitchFamily="18" charset="0"/>
              </a:rPr>
              <a:t>Republic of Vietnam (including Blue Water) </a:t>
            </a:r>
          </a:p>
          <a:p>
            <a:pPr lvl="2"/>
            <a:r>
              <a:rPr lang="en-US" dirty="0">
                <a:latin typeface="Times New Roman" panose="02020603050405020304" pitchFamily="18" charset="0"/>
                <a:cs typeface="Times New Roman" panose="02020603050405020304" pitchFamily="18" charset="0"/>
              </a:rPr>
              <a:t>from Jan 9, 1962 to May 7, 1975.</a:t>
            </a:r>
          </a:p>
          <a:p>
            <a:pPr lvl="1"/>
            <a:r>
              <a:rPr lang="en-US" b="1" dirty="0">
                <a:latin typeface="Times New Roman" panose="02020603050405020304" pitchFamily="18" charset="0"/>
                <a:cs typeface="Times New Roman" panose="02020603050405020304" pitchFamily="18" charset="0"/>
              </a:rPr>
              <a:t>Thailand at </a:t>
            </a:r>
            <a:r>
              <a:rPr lang="en-US" b="1" dirty="0" smtClean="0">
                <a:latin typeface="Times New Roman" panose="02020603050405020304" pitchFamily="18" charset="0"/>
                <a:cs typeface="Times New Roman" panose="02020603050405020304" pitchFamily="18" charset="0"/>
              </a:rPr>
              <a:t>a </a:t>
            </a:r>
            <a:r>
              <a:rPr lang="en-US" b="1" dirty="0">
                <a:latin typeface="Times New Roman" panose="02020603050405020304" pitchFamily="18" charset="0"/>
                <a:cs typeface="Times New Roman" panose="02020603050405020304" pitchFamily="18" charset="0"/>
              </a:rPr>
              <a:t>US or Thai base </a:t>
            </a:r>
          </a:p>
          <a:p>
            <a:pPr lvl="2"/>
            <a:r>
              <a:rPr lang="en-US" dirty="0">
                <a:latin typeface="Times New Roman" panose="02020603050405020304" pitchFamily="18" charset="0"/>
                <a:cs typeface="Times New Roman" panose="02020603050405020304" pitchFamily="18" charset="0"/>
              </a:rPr>
              <a:t>from Jan 9, 1962 to June 30, 1976.</a:t>
            </a:r>
          </a:p>
          <a:p>
            <a:pPr lvl="1"/>
            <a:r>
              <a:rPr lang="en-US" b="1" dirty="0">
                <a:latin typeface="Times New Roman" panose="02020603050405020304" pitchFamily="18" charset="0"/>
                <a:cs typeface="Times New Roman" panose="02020603050405020304" pitchFamily="18" charset="0"/>
              </a:rPr>
              <a:t>Laos </a:t>
            </a:r>
          </a:p>
          <a:p>
            <a:pPr lvl="2"/>
            <a:r>
              <a:rPr lang="en-US" dirty="0">
                <a:latin typeface="Times New Roman" panose="02020603050405020304" pitchFamily="18" charset="0"/>
                <a:cs typeface="Times New Roman" panose="02020603050405020304" pitchFamily="18" charset="0"/>
              </a:rPr>
              <a:t>from Dec 1, 1965 to Sep 30, 1969.</a:t>
            </a:r>
          </a:p>
          <a:p>
            <a:pPr lvl="1"/>
            <a:r>
              <a:rPr lang="en-US" b="1" dirty="0">
                <a:latin typeface="Times New Roman" panose="02020603050405020304" pitchFamily="18" charset="0"/>
                <a:cs typeface="Times New Roman" panose="02020603050405020304" pitchFamily="18" charset="0"/>
              </a:rPr>
              <a:t>Cambodia at </a:t>
            </a:r>
            <a:r>
              <a:rPr lang="en-US" b="1" dirty="0" err="1">
                <a:latin typeface="Times New Roman" panose="02020603050405020304" pitchFamily="18" charset="0"/>
                <a:cs typeface="Times New Roman" panose="02020603050405020304" pitchFamily="18" charset="0"/>
              </a:rPr>
              <a:t>Mimot</a:t>
            </a:r>
            <a:r>
              <a:rPr lang="en-US" b="1" dirty="0">
                <a:latin typeface="Times New Roman" panose="02020603050405020304" pitchFamily="18" charset="0"/>
                <a:cs typeface="Times New Roman" panose="02020603050405020304" pitchFamily="18" charset="0"/>
              </a:rPr>
              <a:t> or </a:t>
            </a:r>
            <a:r>
              <a:rPr lang="en-US" b="1" dirty="0" err="1">
                <a:latin typeface="Times New Roman" panose="02020603050405020304" pitchFamily="18" charset="0"/>
                <a:cs typeface="Times New Roman" panose="02020603050405020304" pitchFamily="18" charset="0"/>
              </a:rPr>
              <a:t>Krek</a:t>
            </a:r>
            <a:r>
              <a:rPr lang="en-US" b="1" dirty="0">
                <a:latin typeface="Times New Roman" panose="02020603050405020304" pitchFamily="18" charset="0"/>
                <a:cs typeface="Times New Roman" panose="02020603050405020304" pitchFamily="18" charset="0"/>
              </a:rPr>
              <a:t>, Kampong Cham Province</a:t>
            </a:r>
          </a:p>
          <a:p>
            <a:pPr lvl="2"/>
            <a:r>
              <a:rPr lang="en-US" dirty="0">
                <a:latin typeface="Times New Roman" panose="02020603050405020304" pitchFamily="18" charset="0"/>
                <a:cs typeface="Times New Roman" panose="02020603050405020304" pitchFamily="18" charset="0"/>
              </a:rPr>
              <a:t>from April 16, 1969 to April 30, 1969.</a:t>
            </a:r>
          </a:p>
          <a:p>
            <a:pPr lvl="1"/>
            <a:r>
              <a:rPr lang="en-US" b="1" dirty="0">
                <a:latin typeface="Times New Roman" panose="02020603050405020304" pitchFamily="18" charset="0"/>
                <a:cs typeface="Times New Roman" panose="02020603050405020304" pitchFamily="18" charset="0"/>
              </a:rPr>
              <a:t>Guam(including territorial waters)</a:t>
            </a:r>
          </a:p>
          <a:p>
            <a:pPr lvl="2"/>
            <a:r>
              <a:rPr lang="en-US" dirty="0">
                <a:latin typeface="Times New Roman" panose="02020603050405020304" pitchFamily="18" charset="0"/>
                <a:cs typeface="Times New Roman" panose="02020603050405020304" pitchFamily="18" charset="0"/>
              </a:rPr>
              <a:t>from Jan 9, 1962 to July 31, 1980.</a:t>
            </a:r>
          </a:p>
          <a:p>
            <a:pPr lvl="1"/>
            <a:r>
              <a:rPr lang="en-US" b="1" dirty="0">
                <a:latin typeface="Times New Roman" panose="02020603050405020304" pitchFamily="18" charset="0"/>
                <a:cs typeface="Times New Roman" panose="02020603050405020304" pitchFamily="18" charset="0"/>
              </a:rPr>
              <a:t>American Samoa (including territorial waters) </a:t>
            </a:r>
          </a:p>
          <a:p>
            <a:pPr lvl="2"/>
            <a:r>
              <a:rPr lang="en-US" dirty="0">
                <a:latin typeface="Times New Roman" panose="02020603050405020304" pitchFamily="18" charset="0"/>
                <a:cs typeface="Times New Roman" panose="02020603050405020304" pitchFamily="18" charset="0"/>
              </a:rPr>
              <a:t>from Jan 9, 1962 to July 31, 1980</a:t>
            </a:r>
          </a:p>
          <a:p>
            <a:pPr lvl="1"/>
            <a:r>
              <a:rPr lang="en-US" b="1" dirty="0">
                <a:latin typeface="Times New Roman" panose="02020603050405020304" pitchFamily="18" charset="0"/>
                <a:cs typeface="Times New Roman" panose="02020603050405020304" pitchFamily="18" charset="0"/>
              </a:rPr>
              <a:t>Johnson Atoll or aboard a ship that visited </a:t>
            </a:r>
          </a:p>
          <a:p>
            <a:pPr lvl="2"/>
            <a:r>
              <a:rPr lang="en-US" dirty="0">
                <a:latin typeface="Times New Roman" panose="02020603050405020304" pitchFamily="18" charset="0"/>
                <a:cs typeface="Times New Roman" panose="02020603050405020304" pitchFamily="18" charset="0"/>
              </a:rPr>
              <a:t>from Jan 1, 1972 to Sep 30, 1977.</a:t>
            </a:r>
          </a:p>
          <a:p>
            <a:pPr lvl="1"/>
            <a:endParaRPr lang="en-US" b="1" dirty="0">
              <a:latin typeface="Times New Roman" panose="02020603050405020304" pitchFamily="18" charset="0"/>
              <a:cs typeface="Times New Roman" panose="02020603050405020304" pitchFamily="18" charset="0"/>
            </a:endParaRPr>
          </a:p>
          <a:p>
            <a:pPr lvl="1"/>
            <a:endParaRPr lang="en-US"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008358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EF9B20D-0D46-4209-8968-08C34A61FCF3}"/>
              </a:ext>
            </a:extLst>
          </p:cNvPr>
          <p:cNvSpPr>
            <a:spLocks noGrp="1"/>
          </p:cNvSpPr>
          <p:nvPr>
            <p:ph idx="1"/>
          </p:nvPr>
        </p:nvSpPr>
        <p:spPr>
          <a:xfrm>
            <a:off x="838200" y="846161"/>
            <a:ext cx="10515600" cy="5330802"/>
          </a:xfrm>
        </p:spPr>
        <p:txBody>
          <a:bodyPr>
            <a:normAutofit lnSpcReduction="10000"/>
          </a:bodyPr>
          <a:lstStyle/>
          <a:p>
            <a:r>
              <a:rPr lang="en-US" b="1" u="sng" dirty="0">
                <a:latin typeface="Times New Roman" panose="02020603050405020304" pitchFamily="18" charset="0"/>
                <a:cs typeface="Times New Roman" panose="02020603050405020304" pitchFamily="18" charset="0"/>
              </a:rPr>
              <a:t>New Herbicide Presumptions</a:t>
            </a:r>
            <a:r>
              <a:rPr lang="en-US" dirty="0">
                <a:latin typeface="Times New Roman" panose="02020603050405020304" pitchFamily="18" charset="0"/>
                <a:cs typeface="Times New Roman" panose="02020603050405020304" pitchFamily="18" charset="0"/>
              </a:rPr>
              <a:t>:</a:t>
            </a:r>
          </a:p>
          <a:p>
            <a:pPr lvl="1"/>
            <a:r>
              <a:rPr lang="en-US" dirty="0">
                <a:latin typeface="Times New Roman" panose="02020603050405020304" pitchFamily="18" charset="0"/>
                <a:cs typeface="Times New Roman" panose="02020603050405020304" pitchFamily="18" charset="0"/>
              </a:rPr>
              <a:t>Monoclonal Gammopathy of Undetermined Significance (MGUS)</a:t>
            </a:r>
          </a:p>
          <a:p>
            <a:pPr lvl="2"/>
            <a:r>
              <a:rPr lang="en-US" dirty="0">
                <a:latin typeface="Times New Roman" panose="02020603050405020304" pitchFamily="18" charset="0"/>
                <a:cs typeface="Times New Roman" panose="02020603050405020304" pitchFamily="18" charset="0"/>
              </a:rPr>
              <a:t>A conditions in which abnormal proteins (M Proteins) is in a persons blood.</a:t>
            </a:r>
          </a:p>
          <a:p>
            <a:pPr lvl="1"/>
            <a:r>
              <a:rPr lang="en-US" dirty="0">
                <a:latin typeface="Times New Roman" panose="02020603050405020304" pitchFamily="18" charset="0"/>
                <a:cs typeface="Times New Roman" panose="02020603050405020304" pitchFamily="18" charset="0"/>
              </a:rPr>
              <a:t>Hypertension</a:t>
            </a:r>
          </a:p>
          <a:p>
            <a:pPr lvl="2"/>
            <a:r>
              <a:rPr lang="en-US" dirty="0">
                <a:latin typeface="Times New Roman" panose="02020603050405020304" pitchFamily="18" charset="0"/>
                <a:cs typeface="Times New Roman" panose="02020603050405020304" pitchFamily="18" charset="0"/>
              </a:rPr>
              <a:t>High Blood Pressure, at least over 140/90.</a:t>
            </a:r>
          </a:p>
          <a:p>
            <a:r>
              <a:rPr lang="en-US" u="sng" dirty="0">
                <a:latin typeface="Times New Roman" panose="02020603050405020304" pitchFamily="18" charset="0"/>
                <a:cs typeface="Times New Roman" panose="02020603050405020304" pitchFamily="18" charset="0"/>
              </a:rPr>
              <a:t>Effective dates for conditions</a:t>
            </a:r>
            <a:r>
              <a:rPr lang="en-US" dirty="0">
                <a:latin typeface="Times New Roman" panose="02020603050405020304" pitchFamily="18" charset="0"/>
                <a:cs typeface="Times New Roman" panose="02020603050405020304" pitchFamily="18" charset="0"/>
              </a:rPr>
              <a:t>:</a:t>
            </a:r>
          </a:p>
          <a:p>
            <a:pPr lvl="1"/>
            <a:r>
              <a:rPr lang="en-US" u="sng" dirty="0">
                <a:latin typeface="Times New Roman" panose="02020603050405020304" pitchFamily="18" charset="0"/>
                <a:cs typeface="Times New Roman" panose="02020603050405020304" pitchFamily="18" charset="0"/>
              </a:rPr>
              <a:t>MGUS</a:t>
            </a:r>
          </a:p>
          <a:p>
            <a:pPr lvl="2"/>
            <a:r>
              <a:rPr lang="en-US" dirty="0">
                <a:latin typeface="Times New Roman" panose="02020603050405020304" pitchFamily="18" charset="0"/>
                <a:cs typeface="Times New Roman" panose="02020603050405020304" pitchFamily="18" charset="0"/>
              </a:rPr>
              <a:t>On the date the PACT Act is enacted for DIC, Terminally Ill, Homeless, Extreme Financial Hardship, 85 or older, or able to demonstrate other sufficient cause.</a:t>
            </a:r>
          </a:p>
          <a:p>
            <a:pPr lvl="2"/>
            <a:r>
              <a:rPr lang="en-US" dirty="0">
                <a:latin typeface="Times New Roman" panose="02020603050405020304" pitchFamily="18" charset="0"/>
                <a:cs typeface="Times New Roman" panose="02020603050405020304" pitchFamily="18" charset="0"/>
              </a:rPr>
              <a:t>Oct 1, 2022 for all others.</a:t>
            </a:r>
          </a:p>
          <a:p>
            <a:pPr lvl="1"/>
            <a:r>
              <a:rPr lang="en-US" u="sng" dirty="0">
                <a:latin typeface="Times New Roman" panose="02020603050405020304" pitchFamily="18" charset="0"/>
                <a:cs typeface="Times New Roman" panose="02020603050405020304" pitchFamily="18" charset="0"/>
              </a:rPr>
              <a:t>Hypertension</a:t>
            </a:r>
          </a:p>
          <a:p>
            <a:pPr lvl="2"/>
            <a:r>
              <a:rPr lang="en-US" dirty="0">
                <a:solidFill>
                  <a:prstClr val="black"/>
                </a:solidFill>
                <a:latin typeface="Times New Roman" panose="02020603050405020304" pitchFamily="18" charset="0"/>
                <a:cs typeface="Times New Roman" panose="02020603050405020304" pitchFamily="18" charset="0"/>
              </a:rPr>
              <a:t>On the date the PACT Act is enacted for DIC, Terminally Ill, Homeless, Extreme Financial Hardship, 85 or older, or able to demonstrate other sufficient cause.</a:t>
            </a:r>
          </a:p>
          <a:p>
            <a:pPr lvl="2"/>
            <a:r>
              <a:rPr lang="en-US" dirty="0">
                <a:latin typeface="Times New Roman" panose="02020603050405020304" pitchFamily="18" charset="0"/>
                <a:cs typeface="Times New Roman" panose="02020603050405020304" pitchFamily="18" charset="0"/>
              </a:rPr>
              <a:t>Oct 1, 2026 for all others. </a:t>
            </a:r>
          </a:p>
          <a:p>
            <a:r>
              <a:rPr lang="en-US" dirty="0" err="1">
                <a:latin typeface="Times New Roman" panose="02020603050405020304" pitchFamily="18" charset="0"/>
                <a:cs typeface="Times New Roman" panose="02020603050405020304" pitchFamily="18" charset="0"/>
              </a:rPr>
              <a:t>Nehmer</a:t>
            </a:r>
            <a:r>
              <a:rPr lang="en-US" dirty="0">
                <a:latin typeface="Times New Roman" panose="02020603050405020304" pitchFamily="18" charset="0"/>
                <a:cs typeface="Times New Roman" panose="02020603050405020304" pitchFamily="18" charset="0"/>
              </a:rPr>
              <a:t> applies.</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4813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ADF16231-D571-4865-AFED-C499A17017C9}"/>
              </a:ext>
            </a:extLst>
          </p:cNvPr>
          <p:cNvSpPr>
            <a:spLocks noGrp="1"/>
          </p:cNvSpPr>
          <p:nvPr>
            <p:ph idx="1"/>
          </p:nvPr>
        </p:nvSpPr>
        <p:spPr>
          <a:xfrm>
            <a:off x="838200" y="1842448"/>
            <a:ext cx="10515600" cy="5412688"/>
          </a:xfrm>
        </p:spPr>
        <p:txBody>
          <a:bodyPr>
            <a:normAutofit/>
          </a:bodyPr>
          <a:lstStyle/>
          <a:p>
            <a:r>
              <a:rPr lang="en-US" b="1" u="sng" dirty="0">
                <a:latin typeface="Times New Roman" panose="02020603050405020304" pitchFamily="18" charset="0"/>
                <a:cs typeface="Times New Roman" panose="02020603050405020304" pitchFamily="18" charset="0"/>
              </a:rPr>
              <a:t>Gulf War Illness Veterans</a:t>
            </a:r>
          </a:p>
          <a:p>
            <a:pPr lvl="1"/>
            <a:r>
              <a:rPr lang="en-US" sz="2800" dirty="0">
                <a:latin typeface="Times New Roman" panose="02020603050405020304" pitchFamily="18" charset="0"/>
                <a:cs typeface="Times New Roman" panose="02020603050405020304" pitchFamily="18" charset="0"/>
              </a:rPr>
              <a:t>Expands the period that a condition can manifest.</a:t>
            </a:r>
          </a:p>
          <a:p>
            <a:pPr lvl="1"/>
            <a:r>
              <a:rPr lang="en-US" sz="2800" dirty="0">
                <a:latin typeface="Times New Roman" panose="02020603050405020304" pitchFamily="18" charset="0"/>
                <a:cs typeface="Times New Roman" panose="02020603050405020304" pitchFamily="18" charset="0"/>
              </a:rPr>
              <a:t>Extends Period of Edibility permanently.</a:t>
            </a:r>
          </a:p>
          <a:p>
            <a:pPr lvl="1"/>
            <a:r>
              <a:rPr lang="en-US" sz="2800" dirty="0">
                <a:latin typeface="Times New Roman" panose="02020603050405020304" pitchFamily="18" charset="0"/>
                <a:cs typeface="Times New Roman" panose="02020603050405020304" pitchFamily="18" charset="0"/>
              </a:rPr>
              <a:t>Requires the VA to complete a Gulf War DBQ if a Veteran presents to a VAMC with one or more of the Gulf War Illness Symptoms. </a:t>
            </a:r>
          </a:p>
          <a:p>
            <a:pPr lvl="1"/>
            <a:r>
              <a:rPr lang="en-US" sz="2800" dirty="0">
                <a:latin typeface="Times New Roman" panose="02020603050405020304" pitchFamily="18" charset="0"/>
                <a:cs typeface="Times New Roman" panose="02020603050405020304" pitchFamily="18" charset="0"/>
              </a:rPr>
              <a:t>Expands the definition of “Persian Gulf Veteran”:</a:t>
            </a:r>
          </a:p>
          <a:p>
            <a:pPr lvl="2"/>
            <a:r>
              <a:rPr lang="en-US" sz="2800" dirty="0">
                <a:latin typeface="Times New Roman" panose="02020603050405020304" pitchFamily="18" charset="0"/>
                <a:cs typeface="Times New Roman" panose="02020603050405020304" pitchFamily="18" charset="0"/>
              </a:rPr>
              <a:t>To include Afghanistan, Israel, Egypt, Turkey, Syria and Jordan along with Southwest Asia service. </a:t>
            </a:r>
          </a:p>
        </p:txBody>
      </p:sp>
    </p:spTree>
    <p:extLst>
      <p:ext uri="{BB962C8B-B14F-4D97-AF65-F5344CB8AC3E}">
        <p14:creationId xmlns:p14="http://schemas.microsoft.com/office/powerpoint/2010/main" val="13999253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14EEBF5-31AF-4E46-8C4B-C93E235F16D4}"/>
              </a:ext>
            </a:extLst>
          </p:cNvPr>
          <p:cNvSpPr>
            <a:spLocks noGrp="1"/>
          </p:cNvSpPr>
          <p:nvPr>
            <p:ph idx="1"/>
          </p:nvPr>
        </p:nvSpPr>
        <p:spPr>
          <a:xfrm>
            <a:off x="838200" y="777922"/>
            <a:ext cx="10515600" cy="5399041"/>
          </a:xfrm>
        </p:spPr>
        <p:txBody>
          <a:bodyPr>
            <a:normAutofit fontScale="92500" lnSpcReduction="10000"/>
          </a:bodyPr>
          <a:lstStyle/>
          <a:p>
            <a:r>
              <a:rPr lang="en-US" b="1" u="sng" dirty="0">
                <a:latin typeface="Times New Roman" panose="02020603050405020304" pitchFamily="18" charset="0"/>
                <a:cs typeface="Times New Roman" panose="02020603050405020304" pitchFamily="18" charset="0"/>
              </a:rPr>
              <a:t>Burn Pit Conditions</a:t>
            </a:r>
          </a:p>
          <a:p>
            <a:pPr lvl="1"/>
            <a:r>
              <a:rPr lang="en-US" u="sng" dirty="0">
                <a:latin typeface="Times New Roman" panose="02020603050405020304" pitchFamily="18" charset="0"/>
                <a:cs typeface="Times New Roman" panose="02020603050405020304" pitchFamily="18" charset="0"/>
              </a:rPr>
              <a:t>Asthma</a:t>
            </a:r>
          </a:p>
          <a:p>
            <a:pPr lvl="2"/>
            <a:r>
              <a:rPr lang="en-US" dirty="0">
                <a:latin typeface="Times New Roman" panose="02020603050405020304" pitchFamily="18" charset="0"/>
                <a:cs typeface="Times New Roman" panose="02020603050405020304" pitchFamily="18" charset="0"/>
              </a:rPr>
              <a:t>A condition in which a person's airways become inflamed, narrow and swell, and produce extra mucus, which makes it difficult to breathe.</a:t>
            </a:r>
          </a:p>
          <a:p>
            <a:pPr lvl="1"/>
            <a:r>
              <a:rPr lang="en-US" u="sng" dirty="0">
                <a:latin typeface="Times New Roman" panose="02020603050405020304" pitchFamily="18" charset="0"/>
                <a:cs typeface="Times New Roman" panose="02020603050405020304" pitchFamily="18" charset="0"/>
              </a:rPr>
              <a:t>Chronic Bronchitis</a:t>
            </a:r>
          </a:p>
          <a:p>
            <a:pPr lvl="2"/>
            <a:r>
              <a:rPr lang="en-US" dirty="0">
                <a:latin typeface="Times New Roman" panose="02020603050405020304" pitchFamily="18" charset="0"/>
                <a:cs typeface="Times New Roman" panose="02020603050405020304" pitchFamily="18" charset="0"/>
              </a:rPr>
              <a:t>A long-term inflammation of the bronchi (the large tube that connects your trachea to your lungs).</a:t>
            </a:r>
          </a:p>
          <a:p>
            <a:pPr lvl="1"/>
            <a:r>
              <a:rPr lang="en-US" u="sng" dirty="0">
                <a:latin typeface="Times New Roman" panose="02020603050405020304" pitchFamily="18" charset="0"/>
                <a:cs typeface="Times New Roman" panose="02020603050405020304" pitchFamily="18" charset="0"/>
              </a:rPr>
              <a:t>Chronic Obstructive Pulmonary Disease (COPD)</a:t>
            </a:r>
          </a:p>
          <a:p>
            <a:pPr lvl="2"/>
            <a:r>
              <a:rPr lang="en-US" dirty="0">
                <a:latin typeface="Times New Roman" panose="02020603050405020304" pitchFamily="18" charset="0"/>
                <a:cs typeface="Times New Roman" panose="02020603050405020304" pitchFamily="18" charset="0"/>
              </a:rPr>
              <a:t>A group of lung diseases that block airflow and make it hard to breathe.</a:t>
            </a:r>
          </a:p>
          <a:p>
            <a:pPr lvl="1"/>
            <a:r>
              <a:rPr lang="en-US" u="sng" dirty="0">
                <a:latin typeface="Times New Roman" panose="02020603050405020304" pitchFamily="18" charset="0"/>
                <a:cs typeface="Times New Roman" panose="02020603050405020304" pitchFamily="18" charset="0"/>
              </a:rPr>
              <a:t>Constrictive Bronchiolitis or Obliterative Bronchiolitis</a:t>
            </a:r>
          </a:p>
          <a:p>
            <a:pPr lvl="2"/>
            <a:r>
              <a:rPr lang="en-US" dirty="0">
                <a:latin typeface="Times New Roman" panose="02020603050405020304" pitchFamily="18" charset="0"/>
                <a:cs typeface="Times New Roman" panose="02020603050405020304" pitchFamily="18" charset="0"/>
              </a:rPr>
              <a:t>A rare, irreversible, life-threatening form of lung disease that occurs when the small airway branches of the lungs are compressed and narrowed by scar tissue and inflammation.</a:t>
            </a:r>
          </a:p>
          <a:p>
            <a:pPr lvl="1"/>
            <a:r>
              <a:rPr lang="en-US" u="sng" dirty="0">
                <a:latin typeface="Times New Roman" panose="02020603050405020304" pitchFamily="18" charset="0"/>
                <a:cs typeface="Times New Roman" panose="02020603050405020304" pitchFamily="18" charset="0"/>
              </a:rPr>
              <a:t>Emphysema</a:t>
            </a:r>
          </a:p>
          <a:p>
            <a:pPr lvl="2"/>
            <a:r>
              <a:rPr lang="en-US" dirty="0">
                <a:latin typeface="Times New Roman" panose="02020603050405020304" pitchFamily="18" charset="0"/>
                <a:cs typeface="Times New Roman" panose="02020603050405020304" pitchFamily="18" charset="0"/>
              </a:rPr>
              <a:t>A condition in which the air sacs of the lungs are damaged and enlarged.</a:t>
            </a:r>
          </a:p>
          <a:p>
            <a:pPr lvl="1"/>
            <a:r>
              <a:rPr lang="en-US" u="sng" dirty="0">
                <a:latin typeface="Times New Roman" panose="02020603050405020304" pitchFamily="18" charset="0"/>
                <a:cs typeface="Times New Roman" panose="02020603050405020304" pitchFamily="18" charset="0"/>
              </a:rPr>
              <a:t>Granulomatous Disease</a:t>
            </a:r>
          </a:p>
          <a:p>
            <a:pPr lvl="2"/>
            <a:r>
              <a:rPr lang="en-US" dirty="0">
                <a:latin typeface="Times New Roman" panose="02020603050405020304" pitchFamily="18" charset="0"/>
                <a:cs typeface="Times New Roman" panose="02020603050405020304" pitchFamily="18" charset="0"/>
              </a:rPr>
              <a:t>A disorder which causes the immune system to be unable to protect from invaders such as bacteria and fungus. </a:t>
            </a:r>
          </a:p>
        </p:txBody>
      </p:sp>
    </p:spTree>
    <p:extLst>
      <p:ext uri="{BB962C8B-B14F-4D97-AF65-F5344CB8AC3E}">
        <p14:creationId xmlns:p14="http://schemas.microsoft.com/office/powerpoint/2010/main" val="7566377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C838EF42-8E61-4D48-9FF8-BF7AA16636FD}"/>
              </a:ext>
            </a:extLst>
          </p:cNvPr>
          <p:cNvSpPr>
            <a:spLocks noGrp="1"/>
          </p:cNvSpPr>
          <p:nvPr>
            <p:ph idx="1"/>
          </p:nvPr>
        </p:nvSpPr>
        <p:spPr>
          <a:xfrm>
            <a:off x="838200" y="1050877"/>
            <a:ext cx="10515600" cy="5508223"/>
          </a:xfrm>
        </p:spPr>
        <p:txBody>
          <a:bodyPr/>
          <a:lstStyle/>
          <a:p>
            <a:pPr lvl="1"/>
            <a:r>
              <a:rPr lang="en-US" sz="2200" u="sng" dirty="0">
                <a:solidFill>
                  <a:prstClr val="black"/>
                </a:solidFill>
                <a:latin typeface="Times New Roman" panose="02020603050405020304" pitchFamily="18" charset="0"/>
                <a:cs typeface="Times New Roman" panose="02020603050405020304" pitchFamily="18" charset="0"/>
              </a:rPr>
              <a:t>Interstitial Lung Disease</a:t>
            </a:r>
          </a:p>
          <a:p>
            <a:pPr lvl="2"/>
            <a:r>
              <a:rPr lang="en-US" sz="1800" dirty="0">
                <a:solidFill>
                  <a:prstClr val="black"/>
                </a:solidFill>
                <a:latin typeface="Times New Roman" panose="02020603050405020304" pitchFamily="18" charset="0"/>
                <a:cs typeface="Times New Roman" panose="02020603050405020304" pitchFamily="18" charset="0"/>
              </a:rPr>
              <a:t>Progressive scarring of the lungs due to hazardous exposure.</a:t>
            </a:r>
          </a:p>
          <a:p>
            <a:pPr lvl="1"/>
            <a:r>
              <a:rPr lang="en-US" sz="2200" u="sng" dirty="0">
                <a:solidFill>
                  <a:prstClr val="black"/>
                </a:solidFill>
                <a:latin typeface="Times New Roman" panose="02020603050405020304" pitchFamily="18" charset="0"/>
                <a:cs typeface="Times New Roman" panose="02020603050405020304" pitchFamily="18" charset="0"/>
              </a:rPr>
              <a:t>Pleuritis</a:t>
            </a:r>
          </a:p>
          <a:p>
            <a:pPr lvl="2"/>
            <a:r>
              <a:rPr lang="en-US" sz="1800" dirty="0">
                <a:solidFill>
                  <a:prstClr val="black"/>
                </a:solidFill>
                <a:latin typeface="Times New Roman" panose="02020603050405020304" pitchFamily="18" charset="0"/>
                <a:cs typeface="Times New Roman" panose="02020603050405020304" pitchFamily="18" charset="0"/>
              </a:rPr>
              <a:t>Inflammation of the lung lining and chest cavity.</a:t>
            </a:r>
          </a:p>
          <a:p>
            <a:pPr lvl="1"/>
            <a:r>
              <a:rPr lang="en-US" sz="2200" u="sng" dirty="0">
                <a:solidFill>
                  <a:prstClr val="black"/>
                </a:solidFill>
                <a:latin typeface="Times New Roman" panose="02020603050405020304" pitchFamily="18" charset="0"/>
                <a:cs typeface="Times New Roman" panose="02020603050405020304" pitchFamily="18" charset="0"/>
              </a:rPr>
              <a:t>Pulmonary Fibrosis</a:t>
            </a:r>
          </a:p>
          <a:p>
            <a:pPr lvl="2"/>
            <a:r>
              <a:rPr lang="en-US" sz="1800" dirty="0">
                <a:solidFill>
                  <a:prstClr val="black"/>
                </a:solidFill>
                <a:latin typeface="Times New Roman" panose="02020603050405020304" pitchFamily="18" charset="0"/>
                <a:cs typeface="Times New Roman" panose="02020603050405020304" pitchFamily="18" charset="0"/>
              </a:rPr>
              <a:t>Lung disease caused by lung scarring and thickening over time. </a:t>
            </a:r>
          </a:p>
          <a:p>
            <a:pPr lvl="1"/>
            <a:r>
              <a:rPr lang="en-US" sz="2200" u="sng" dirty="0">
                <a:solidFill>
                  <a:prstClr val="black"/>
                </a:solidFill>
                <a:latin typeface="Times New Roman" panose="02020603050405020304" pitchFamily="18" charset="0"/>
                <a:cs typeface="Times New Roman" panose="02020603050405020304" pitchFamily="18" charset="0"/>
              </a:rPr>
              <a:t>Sarcoidosis</a:t>
            </a:r>
          </a:p>
          <a:p>
            <a:pPr lvl="2"/>
            <a:r>
              <a:rPr lang="en-US" sz="1800" dirty="0">
                <a:solidFill>
                  <a:prstClr val="black"/>
                </a:solidFill>
                <a:latin typeface="Times New Roman" panose="02020603050405020304" pitchFamily="18" charset="0"/>
                <a:cs typeface="Times New Roman" panose="02020603050405020304" pitchFamily="18" charset="0"/>
              </a:rPr>
              <a:t>Condition that causes collections of inflammatory cells to grow in different parts of the body.</a:t>
            </a:r>
          </a:p>
          <a:p>
            <a:pPr lvl="1"/>
            <a:r>
              <a:rPr lang="en-US" sz="2200" u="sng" dirty="0">
                <a:solidFill>
                  <a:prstClr val="black"/>
                </a:solidFill>
                <a:latin typeface="Times New Roman" panose="02020603050405020304" pitchFamily="18" charset="0"/>
                <a:cs typeface="Times New Roman" panose="02020603050405020304" pitchFamily="18" charset="0"/>
              </a:rPr>
              <a:t>Chronic Sinusitis</a:t>
            </a:r>
          </a:p>
          <a:p>
            <a:pPr lvl="2"/>
            <a:r>
              <a:rPr lang="en-US" sz="1800" dirty="0">
                <a:solidFill>
                  <a:prstClr val="black"/>
                </a:solidFill>
                <a:latin typeface="Times New Roman" panose="02020603050405020304" pitchFamily="18" charset="0"/>
                <a:cs typeface="Times New Roman" panose="02020603050405020304" pitchFamily="18" charset="0"/>
              </a:rPr>
              <a:t>Chronic inflammation of the cavities around the nasal passages.</a:t>
            </a:r>
          </a:p>
          <a:p>
            <a:pPr lvl="1"/>
            <a:r>
              <a:rPr lang="en-US" sz="2200" u="sng" dirty="0">
                <a:solidFill>
                  <a:prstClr val="black"/>
                </a:solidFill>
                <a:latin typeface="Times New Roman" panose="02020603050405020304" pitchFamily="18" charset="0"/>
                <a:cs typeface="Times New Roman" panose="02020603050405020304" pitchFamily="18" charset="0"/>
              </a:rPr>
              <a:t>Chronic Rhinitis</a:t>
            </a:r>
          </a:p>
          <a:p>
            <a:pPr lvl="2"/>
            <a:r>
              <a:rPr lang="en-US" sz="1800" dirty="0">
                <a:solidFill>
                  <a:prstClr val="black"/>
                </a:solidFill>
                <a:latin typeface="Times New Roman" panose="02020603050405020304" pitchFamily="18" charset="0"/>
                <a:cs typeface="Times New Roman" panose="02020603050405020304" pitchFamily="18" charset="0"/>
              </a:rPr>
              <a:t>Chronic Irritation and swelling of the mucous membrane in the nose.</a:t>
            </a:r>
          </a:p>
          <a:p>
            <a:pPr lvl="1"/>
            <a:r>
              <a:rPr lang="en-US" sz="2200" u="sng" dirty="0">
                <a:solidFill>
                  <a:prstClr val="black"/>
                </a:solidFill>
                <a:latin typeface="Times New Roman" panose="02020603050405020304" pitchFamily="18" charset="0"/>
                <a:cs typeface="Times New Roman" panose="02020603050405020304" pitchFamily="18" charset="0"/>
              </a:rPr>
              <a:t>Glioblastoma</a:t>
            </a:r>
          </a:p>
          <a:p>
            <a:pPr lvl="2"/>
            <a:r>
              <a:rPr lang="en-US" sz="1800" dirty="0">
                <a:solidFill>
                  <a:prstClr val="black"/>
                </a:solidFill>
                <a:latin typeface="Times New Roman" panose="02020603050405020304" pitchFamily="18" charset="0"/>
                <a:cs typeface="Times New Roman" panose="02020603050405020304" pitchFamily="18" charset="0"/>
              </a:rPr>
              <a:t>Malignant Tumor of the Brain or Spine.</a:t>
            </a:r>
          </a:p>
          <a:p>
            <a:pPr lvl="2"/>
            <a:endParaRPr lang="en-US" sz="1800" dirty="0">
              <a:solidFill>
                <a:prstClr val="black"/>
              </a:solidFill>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9789066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827685AC-BB63-4451-99C2-B657BFD9D98F}"/>
              </a:ext>
            </a:extLst>
          </p:cNvPr>
          <p:cNvSpPr>
            <a:spLocks noGrp="1"/>
          </p:cNvSpPr>
          <p:nvPr>
            <p:ph idx="1"/>
          </p:nvPr>
        </p:nvSpPr>
        <p:spPr>
          <a:xfrm>
            <a:off x="729018" y="722656"/>
            <a:ext cx="10515600" cy="5412688"/>
          </a:xfrm>
        </p:spPr>
        <p:txBody>
          <a:bodyPr>
            <a:normAutofit lnSpcReduction="10000"/>
          </a:bodyPr>
          <a:lstStyle/>
          <a:p>
            <a:pPr lvl="1"/>
            <a:r>
              <a:rPr lang="en-US" b="1" u="sng" dirty="0">
                <a:latin typeface="Times New Roman" panose="02020603050405020304" pitchFamily="18" charset="0"/>
                <a:cs typeface="Times New Roman" panose="02020603050405020304" pitchFamily="18" charset="0"/>
              </a:rPr>
              <a:t>Cancers</a:t>
            </a:r>
          </a:p>
          <a:p>
            <a:pPr lvl="2"/>
            <a:r>
              <a:rPr lang="en-US" sz="2400" u="sng" dirty="0">
                <a:latin typeface="Times New Roman" panose="02020603050405020304" pitchFamily="18" charset="0"/>
                <a:cs typeface="Times New Roman" panose="02020603050405020304" pitchFamily="18" charset="0"/>
              </a:rPr>
              <a:t>Head Cancer of any type</a:t>
            </a:r>
          </a:p>
          <a:p>
            <a:pPr lvl="2"/>
            <a:r>
              <a:rPr lang="en-US" sz="2400" u="sng" dirty="0">
                <a:latin typeface="Times New Roman" panose="02020603050405020304" pitchFamily="18" charset="0"/>
                <a:cs typeface="Times New Roman" panose="02020603050405020304" pitchFamily="18" charset="0"/>
              </a:rPr>
              <a:t>Neck Cancer of any type</a:t>
            </a:r>
          </a:p>
          <a:p>
            <a:pPr lvl="2"/>
            <a:r>
              <a:rPr lang="en-US" sz="2400" u="sng" dirty="0">
                <a:latin typeface="Times New Roman" panose="02020603050405020304" pitchFamily="18" charset="0"/>
                <a:cs typeface="Times New Roman" panose="02020603050405020304" pitchFamily="18" charset="0"/>
              </a:rPr>
              <a:t>Respiratory Cancer of any type</a:t>
            </a:r>
          </a:p>
          <a:p>
            <a:pPr lvl="2"/>
            <a:r>
              <a:rPr lang="en-US" sz="2400" u="sng" dirty="0">
                <a:latin typeface="Times New Roman" panose="02020603050405020304" pitchFamily="18" charset="0"/>
                <a:cs typeface="Times New Roman" panose="02020603050405020304" pitchFamily="18" charset="0"/>
              </a:rPr>
              <a:t>Gastrointestinal Cancer of any type</a:t>
            </a:r>
          </a:p>
          <a:p>
            <a:pPr lvl="2"/>
            <a:r>
              <a:rPr lang="en-US" sz="2400" u="sng" dirty="0">
                <a:latin typeface="Times New Roman" panose="02020603050405020304" pitchFamily="18" charset="0"/>
                <a:cs typeface="Times New Roman" panose="02020603050405020304" pitchFamily="18" charset="0"/>
              </a:rPr>
              <a:t>Reproductive Cancer of any type</a:t>
            </a:r>
          </a:p>
          <a:p>
            <a:pPr lvl="2"/>
            <a:r>
              <a:rPr lang="en-US" sz="2400" u="sng" dirty="0">
                <a:latin typeface="Times New Roman" panose="02020603050405020304" pitchFamily="18" charset="0"/>
                <a:cs typeface="Times New Roman" panose="02020603050405020304" pitchFamily="18" charset="0"/>
              </a:rPr>
              <a:t>Lymphoma Cancer of any type</a:t>
            </a:r>
          </a:p>
          <a:p>
            <a:pPr lvl="2"/>
            <a:r>
              <a:rPr lang="en-US" sz="2400" u="sng" dirty="0" err="1">
                <a:latin typeface="Times New Roman" panose="02020603050405020304" pitchFamily="18" charset="0"/>
                <a:cs typeface="Times New Roman" panose="02020603050405020304" pitchFamily="18" charset="0"/>
              </a:rPr>
              <a:t>Lymphomatic</a:t>
            </a:r>
            <a:r>
              <a:rPr lang="en-US" sz="2400" u="sng" dirty="0">
                <a:latin typeface="Times New Roman" panose="02020603050405020304" pitchFamily="18" charset="0"/>
                <a:cs typeface="Times New Roman" panose="02020603050405020304" pitchFamily="18" charset="0"/>
              </a:rPr>
              <a:t> Cancer of any type</a:t>
            </a:r>
          </a:p>
          <a:p>
            <a:pPr lvl="2"/>
            <a:r>
              <a:rPr lang="en-US" sz="2400" u="sng" dirty="0">
                <a:latin typeface="Times New Roman" panose="02020603050405020304" pitchFamily="18" charset="0"/>
                <a:cs typeface="Times New Roman" panose="02020603050405020304" pitchFamily="18" charset="0"/>
              </a:rPr>
              <a:t>Kidney Cancer</a:t>
            </a:r>
          </a:p>
          <a:p>
            <a:pPr lvl="2"/>
            <a:r>
              <a:rPr lang="en-US" sz="2400" u="sng" dirty="0">
                <a:latin typeface="Times New Roman" panose="02020603050405020304" pitchFamily="18" charset="0"/>
                <a:cs typeface="Times New Roman" panose="02020603050405020304" pitchFamily="18" charset="0"/>
              </a:rPr>
              <a:t>Brain Cancer</a:t>
            </a:r>
          </a:p>
          <a:p>
            <a:pPr lvl="2"/>
            <a:r>
              <a:rPr lang="en-US" sz="2400" u="sng" dirty="0">
                <a:latin typeface="Times New Roman" panose="02020603050405020304" pitchFamily="18" charset="0"/>
                <a:cs typeface="Times New Roman" panose="02020603050405020304" pitchFamily="18" charset="0"/>
              </a:rPr>
              <a:t>Melanoma</a:t>
            </a:r>
          </a:p>
          <a:p>
            <a:pPr lvl="2"/>
            <a:r>
              <a:rPr lang="en-US" sz="2400" u="sng" dirty="0">
                <a:latin typeface="Times New Roman" panose="02020603050405020304" pitchFamily="18" charset="0"/>
                <a:cs typeface="Times New Roman" panose="02020603050405020304" pitchFamily="18" charset="0"/>
              </a:rPr>
              <a:t>Pancreatic Cancer</a:t>
            </a:r>
          </a:p>
          <a:p>
            <a:pPr lvl="2"/>
            <a:endParaRPr lang="en-US" sz="2400" u="sng" dirty="0">
              <a:latin typeface="Times New Roman" panose="02020603050405020304" pitchFamily="18" charset="0"/>
              <a:cs typeface="Times New Roman" panose="02020603050405020304" pitchFamily="18" charset="0"/>
            </a:endParaRPr>
          </a:p>
          <a:p>
            <a:pPr lvl="2"/>
            <a:r>
              <a:rPr lang="en-US" sz="2400" u="sng" dirty="0">
                <a:latin typeface="Times New Roman" panose="02020603050405020304" pitchFamily="18" charset="0"/>
                <a:cs typeface="Times New Roman" panose="02020603050405020304" pitchFamily="18" charset="0"/>
              </a:rPr>
              <a:t>Any other Condition the Secretary determines </a:t>
            </a:r>
            <a:r>
              <a:rPr lang="en-US" sz="2400" u="sng" dirty="0" err="1">
                <a:latin typeface="Times New Roman" panose="02020603050405020304" pitchFamily="18" charset="0"/>
                <a:cs typeface="Times New Roman" panose="02020603050405020304" pitchFamily="18" charset="0"/>
              </a:rPr>
              <a:t>Presumtive</a:t>
            </a:r>
            <a:endParaRPr lang="en-US" sz="2400" u="sng" dirty="0">
              <a:latin typeface="Times New Roman" panose="02020603050405020304" pitchFamily="18" charset="0"/>
              <a:cs typeface="Times New Roman" panose="02020603050405020304" pitchFamily="18" charset="0"/>
            </a:endParaRPr>
          </a:p>
          <a:p>
            <a:pPr lvl="1"/>
            <a:endParaRPr lang="en-US" dirty="0"/>
          </a:p>
        </p:txBody>
      </p:sp>
    </p:spTree>
    <p:extLst>
      <p:ext uri="{BB962C8B-B14F-4D97-AF65-F5344CB8AC3E}">
        <p14:creationId xmlns:p14="http://schemas.microsoft.com/office/powerpoint/2010/main" val="1619037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4883479-BE21-4B1A-BBAA-B6AE1305AC3A}"/>
              </a:ext>
            </a:extLst>
          </p:cNvPr>
          <p:cNvSpPr>
            <a:spLocks noGrp="1"/>
          </p:cNvSpPr>
          <p:nvPr>
            <p:ph idx="1"/>
          </p:nvPr>
        </p:nvSpPr>
        <p:spPr>
          <a:xfrm>
            <a:off x="838200" y="736979"/>
            <a:ext cx="10515600" cy="5581934"/>
          </a:xfrm>
        </p:spPr>
        <p:txBody>
          <a:bodyPr>
            <a:normAutofit/>
          </a:bodyPr>
          <a:lstStyle/>
          <a:p>
            <a:r>
              <a:rPr lang="en-US" u="sng" dirty="0">
                <a:latin typeface="Times New Roman" panose="02020603050405020304" pitchFamily="18" charset="0"/>
                <a:cs typeface="Times New Roman" panose="02020603050405020304" pitchFamily="18" charset="0"/>
              </a:rPr>
              <a:t>Effective Dates of Burn Pit Conditions:</a:t>
            </a:r>
          </a:p>
          <a:p>
            <a:pPr lvl="1"/>
            <a:r>
              <a:rPr lang="en-US" dirty="0">
                <a:latin typeface="Times New Roman" panose="02020603050405020304" pitchFamily="18" charset="0"/>
                <a:cs typeface="Times New Roman" panose="02020603050405020304" pitchFamily="18" charset="0"/>
              </a:rPr>
              <a:t>On the date the PACT Act is enacted for DIC, Terminally Ill, Homeless, Extreme Financial Hardship, 85 or older, or able to demonstrate other sufficient cause.</a:t>
            </a:r>
          </a:p>
          <a:p>
            <a:pPr lvl="1"/>
            <a:r>
              <a:rPr lang="en-US" dirty="0">
                <a:latin typeface="Times New Roman" panose="02020603050405020304" pitchFamily="18" charset="0"/>
                <a:cs typeface="Times New Roman" panose="02020603050405020304" pitchFamily="18" charset="0"/>
              </a:rPr>
              <a:t>On the Date the PACT Act is enacted:</a:t>
            </a:r>
          </a:p>
          <a:p>
            <a:pPr lvl="2"/>
            <a:r>
              <a:rPr lang="en-US" dirty="0">
                <a:latin typeface="Times New Roman" panose="02020603050405020304" pitchFamily="18" charset="0"/>
                <a:cs typeface="Times New Roman" panose="02020603050405020304" pitchFamily="18" charset="0"/>
              </a:rPr>
              <a:t>Asthma, Respiratory Cancer, Brain Cancer, Constrictive Bronchiolitis or Obliterative Bronchiolitis, Emphysema, Granulomatous Disease, Interstitial Lung Disease, Pleuritis, Pulmonary Fibrosis, Sarcoidosis, Chronic Sinusitis, Chronic Rhinitis, Glioblastoma and any new condition the Secretary determines to be Presumptive.</a:t>
            </a:r>
          </a:p>
          <a:p>
            <a:pPr lvl="1"/>
            <a:r>
              <a:rPr lang="en-US" dirty="0">
                <a:latin typeface="Times New Roman" panose="02020603050405020304" pitchFamily="18" charset="0"/>
                <a:cs typeface="Times New Roman" panose="02020603050405020304" pitchFamily="18" charset="0"/>
              </a:rPr>
              <a:t>Oct 1, 2023:</a:t>
            </a:r>
          </a:p>
          <a:p>
            <a:pPr lvl="2"/>
            <a:r>
              <a:rPr lang="en-US" dirty="0">
                <a:latin typeface="Times New Roman" panose="02020603050405020304" pitchFamily="18" charset="0"/>
                <a:cs typeface="Times New Roman" panose="02020603050405020304" pitchFamily="18" charset="0"/>
              </a:rPr>
              <a:t>Chronic Bronchitis and Chronic Obstructive Pulmonary Disease.</a:t>
            </a:r>
          </a:p>
          <a:p>
            <a:pPr lvl="1"/>
            <a:r>
              <a:rPr lang="en-US" dirty="0">
                <a:latin typeface="Times New Roman" panose="02020603050405020304" pitchFamily="18" charset="0"/>
                <a:cs typeface="Times New Roman" panose="02020603050405020304" pitchFamily="18" charset="0"/>
              </a:rPr>
              <a:t>Oct 1, 2024:</a:t>
            </a:r>
          </a:p>
          <a:p>
            <a:pPr lvl="2"/>
            <a:r>
              <a:rPr lang="en-US" dirty="0">
                <a:latin typeface="Times New Roman" panose="02020603050405020304" pitchFamily="18" charset="0"/>
                <a:cs typeface="Times New Roman" panose="02020603050405020304" pitchFamily="18" charset="0"/>
              </a:rPr>
              <a:t>Head, Neck, Gastrointestinal, Reproductive, Lymphoma, </a:t>
            </a:r>
            <a:r>
              <a:rPr lang="en-US" dirty="0" err="1">
                <a:latin typeface="Times New Roman" panose="02020603050405020304" pitchFamily="18" charset="0"/>
                <a:cs typeface="Times New Roman" panose="02020603050405020304" pitchFamily="18" charset="0"/>
              </a:rPr>
              <a:t>Lymphomatic</a:t>
            </a:r>
            <a:r>
              <a:rPr lang="en-US" dirty="0">
                <a:latin typeface="Times New Roman" panose="02020603050405020304" pitchFamily="18" charset="0"/>
                <a:cs typeface="Times New Roman" panose="02020603050405020304" pitchFamily="18" charset="0"/>
              </a:rPr>
              <a:t> and Pancreatic Cancers.</a:t>
            </a:r>
          </a:p>
          <a:p>
            <a:pPr lvl="1"/>
            <a:r>
              <a:rPr lang="en-US" dirty="0">
                <a:latin typeface="Times New Roman" panose="02020603050405020304" pitchFamily="18" charset="0"/>
                <a:cs typeface="Times New Roman" panose="02020603050405020304" pitchFamily="18" charset="0"/>
              </a:rPr>
              <a:t>Oct 1, 2025:</a:t>
            </a:r>
          </a:p>
          <a:p>
            <a:pPr lvl="2"/>
            <a:r>
              <a:rPr lang="en-US" dirty="0">
                <a:latin typeface="Times New Roman" panose="02020603050405020304" pitchFamily="18" charset="0"/>
                <a:cs typeface="Times New Roman" panose="02020603050405020304" pitchFamily="18" charset="0"/>
              </a:rPr>
              <a:t>Kidney Cancer and Melanoma</a:t>
            </a:r>
          </a:p>
        </p:txBody>
      </p:sp>
    </p:spTree>
    <p:extLst>
      <p:ext uri="{BB962C8B-B14F-4D97-AF65-F5344CB8AC3E}">
        <p14:creationId xmlns:p14="http://schemas.microsoft.com/office/powerpoint/2010/main" val="2809612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F9041C9-86E4-4982-A8B7-C6752D33DAF9}"/>
              </a:ext>
            </a:extLst>
          </p:cNvPr>
          <p:cNvSpPr>
            <a:spLocks noGrp="1"/>
          </p:cNvSpPr>
          <p:nvPr>
            <p:ph idx="1"/>
          </p:nvPr>
        </p:nvSpPr>
        <p:spPr>
          <a:xfrm>
            <a:off x="838200" y="928048"/>
            <a:ext cx="10515600" cy="5248915"/>
          </a:xfrm>
        </p:spPr>
        <p:txBody>
          <a:bodyPr/>
          <a:lstStyle/>
          <a:p>
            <a:r>
              <a:rPr lang="en-US" b="1" u="sng" dirty="0">
                <a:latin typeface="Times New Roman" panose="02020603050405020304" pitchFamily="18" charset="0"/>
                <a:cs typeface="Times New Roman" panose="02020603050405020304" pitchFamily="18" charset="0"/>
              </a:rPr>
              <a:t>Camp Lejeune Lawsuit</a:t>
            </a:r>
          </a:p>
          <a:p>
            <a:pPr lvl="1"/>
            <a:r>
              <a:rPr lang="en-US" dirty="0">
                <a:latin typeface="Times New Roman" panose="02020603050405020304" pitchFamily="18" charset="0"/>
                <a:cs typeface="Times New Roman" panose="02020603050405020304" pitchFamily="18" charset="0"/>
              </a:rPr>
              <a:t>Any Individual (Veteran, or person who resided, work or was otherwise exposed (including in utero)) or their legal representative, who was at Camp Lejeune for 30 days from Aug 1, 1953 to Dec 31, 1987, can bring legal action in the US District Court of Eastern North Carolina to obtain relief for any harm done by the exposure to the Camp Lejeune water. </a:t>
            </a:r>
          </a:p>
          <a:p>
            <a:pPr lvl="1"/>
            <a:r>
              <a:rPr lang="en-US" dirty="0">
                <a:latin typeface="Times New Roman" panose="02020603050405020304" pitchFamily="18" charset="0"/>
                <a:cs typeface="Times New Roman" panose="02020603050405020304" pitchFamily="18" charset="0"/>
              </a:rPr>
              <a:t>Burden of proof is on the party filing the action</a:t>
            </a:r>
          </a:p>
          <a:p>
            <a:pPr lvl="2"/>
            <a:r>
              <a:rPr lang="en-US" dirty="0">
                <a:latin typeface="Times New Roman" panose="02020603050405020304" pitchFamily="18" charset="0"/>
                <a:cs typeface="Times New Roman" panose="02020603050405020304" pitchFamily="18" charset="0"/>
              </a:rPr>
              <a:t>Must show there is sufficient proof that harm has a 50/50 causal relationship with exposure. </a:t>
            </a:r>
          </a:p>
          <a:p>
            <a:pPr lvl="1"/>
            <a:r>
              <a:rPr lang="en-US" sz="4400" b="1" u="sng" dirty="0">
                <a:latin typeface="Times New Roman" panose="02020603050405020304" pitchFamily="18" charset="0"/>
                <a:cs typeface="Times New Roman" panose="02020603050405020304" pitchFamily="18" charset="0"/>
              </a:rPr>
              <a:t>OFFSET!!!!!!!!</a:t>
            </a:r>
            <a:endParaRPr lang="en-US" sz="4400" dirty="0">
              <a:latin typeface="Times New Roman" panose="02020603050405020304" pitchFamily="18" charset="0"/>
              <a:cs typeface="Times New Roman" panose="02020603050405020304" pitchFamily="18" charset="0"/>
            </a:endParaRPr>
          </a:p>
          <a:p>
            <a:pPr lvl="2"/>
            <a:r>
              <a:rPr lang="en-US" dirty="0">
                <a:latin typeface="Times New Roman" panose="02020603050405020304" pitchFamily="18" charset="0"/>
                <a:cs typeface="Times New Roman" panose="02020603050405020304" pitchFamily="18" charset="0"/>
              </a:rPr>
              <a:t>If a settlement is awarded and the party received VA, Medicare or Medicaid benefits for the same HARM related to the Camp Lejeune exposure, there is an offset.</a:t>
            </a:r>
          </a:p>
          <a:p>
            <a:pPr lvl="2"/>
            <a:r>
              <a:rPr lang="en-US" dirty="0">
                <a:latin typeface="Times New Roman" panose="02020603050405020304" pitchFamily="18" charset="0"/>
                <a:cs typeface="Times New Roman" panose="02020603050405020304" pitchFamily="18" charset="0"/>
              </a:rPr>
              <a:t>Meaning filing a law suit could suspend VA benefits. </a:t>
            </a:r>
          </a:p>
        </p:txBody>
      </p:sp>
    </p:spTree>
    <p:extLst>
      <p:ext uri="{BB962C8B-B14F-4D97-AF65-F5344CB8AC3E}">
        <p14:creationId xmlns:p14="http://schemas.microsoft.com/office/powerpoint/2010/main" val="26623614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B731A1-1D7B-4BD0-BD1D-770A8865E914}"/>
              </a:ext>
            </a:extLst>
          </p:cNvPr>
          <p:cNvSpPr>
            <a:spLocks noGrp="1"/>
          </p:cNvSpPr>
          <p:nvPr>
            <p:ph type="title"/>
          </p:nvPr>
        </p:nvSpPr>
        <p:spPr>
          <a:xfrm>
            <a:off x="838200" y="1115752"/>
            <a:ext cx="10515600" cy="1325563"/>
          </a:xfrm>
        </p:spPr>
        <p:txBody>
          <a:bodyPr>
            <a:normAutofit/>
          </a:bodyPr>
          <a:lstStyle/>
          <a:p>
            <a:pPr algn="ctr"/>
            <a:r>
              <a:rPr lang="en-US" sz="7200" dirty="0">
                <a:latin typeface="Times New Roman" panose="02020603050405020304" pitchFamily="18" charset="0"/>
                <a:cs typeface="Times New Roman" panose="02020603050405020304" pitchFamily="18" charset="0"/>
              </a:rPr>
              <a:t>Questions?</a:t>
            </a:r>
          </a:p>
        </p:txBody>
      </p:sp>
      <p:sp>
        <p:nvSpPr>
          <p:cNvPr id="3" name="Content Placeholder 2">
            <a:extLst>
              <a:ext uri="{FF2B5EF4-FFF2-40B4-BE49-F238E27FC236}">
                <a16:creationId xmlns:a16="http://schemas.microsoft.com/office/drawing/2014/main" id="{CACAA2F2-63A7-45D1-982A-08D15AD9532E}"/>
              </a:ext>
            </a:extLst>
          </p:cNvPr>
          <p:cNvSpPr>
            <a:spLocks noGrp="1"/>
          </p:cNvSpPr>
          <p:nvPr>
            <p:ph idx="1"/>
          </p:nvPr>
        </p:nvSpPr>
        <p:spPr>
          <a:xfrm>
            <a:off x="2664823" y="3014617"/>
            <a:ext cx="6260244" cy="1885025"/>
          </a:xfrm>
        </p:spPr>
        <p:txBody>
          <a:bodyPr>
            <a:normAutofit/>
          </a:bodyPr>
          <a:lstStyle/>
          <a:p>
            <a:pPr marL="0" indent="0" algn="ctr">
              <a:buNone/>
            </a:pPr>
            <a:r>
              <a:rPr lang="en-US" dirty="0" smtClean="0"/>
              <a:t>Frank Morrow</a:t>
            </a:r>
            <a:endParaRPr lang="en-US" dirty="0"/>
          </a:p>
          <a:p>
            <a:pPr marL="0" indent="0" algn="ctr">
              <a:buNone/>
            </a:pPr>
            <a:r>
              <a:rPr lang="en-US" dirty="0" smtClean="0">
                <a:hlinkClick r:id="rId2"/>
              </a:rPr>
              <a:t>fmorrow@clermontcountyveterans.com</a:t>
            </a:r>
            <a:endParaRPr lang="en-US" dirty="0" smtClean="0"/>
          </a:p>
          <a:p>
            <a:pPr marL="0" indent="0" algn="ctr">
              <a:buNone/>
            </a:pPr>
            <a:r>
              <a:rPr lang="en-US" dirty="0" smtClean="0"/>
              <a:t>513-732-7363</a:t>
            </a:r>
            <a:endParaRPr lang="en-US" dirty="0"/>
          </a:p>
        </p:txBody>
      </p:sp>
      <p:pic>
        <p:nvPicPr>
          <p:cNvPr id="7" name="Picture 6">
            <a:extLst>
              <a:ext uri="{FF2B5EF4-FFF2-40B4-BE49-F238E27FC236}">
                <a16:creationId xmlns:a16="http://schemas.microsoft.com/office/drawing/2014/main" id="{E1536A66-E36D-46F8-8B79-48CD7BD51498}"/>
              </a:ext>
            </a:extLst>
          </p:cNvPr>
          <p:cNvPicPr>
            <a:picLocks noChangeAspect="1"/>
          </p:cNvPicPr>
          <p:nvPr/>
        </p:nvPicPr>
        <p:blipFill rotWithShape="1">
          <a:blip r:embed="rId3">
            <a:extLst>
              <a:ext uri="{28A0092B-C50C-407E-A947-70E740481C1C}">
                <a14:useLocalDpi xmlns:a14="http://schemas.microsoft.com/office/drawing/2010/main" val="0"/>
              </a:ext>
            </a:extLst>
          </a:blip>
          <a:srcRect l="37382" t="54262" r="39313" b="1"/>
          <a:stretch/>
        </p:blipFill>
        <p:spPr>
          <a:xfrm>
            <a:off x="9202571" y="3557242"/>
            <a:ext cx="2989429" cy="3300758"/>
          </a:xfrm>
          <a:prstGeom prst="rect">
            <a:avLst/>
          </a:prstGeom>
        </p:spPr>
      </p:pic>
    </p:spTree>
    <p:extLst>
      <p:ext uri="{BB962C8B-B14F-4D97-AF65-F5344CB8AC3E}">
        <p14:creationId xmlns:p14="http://schemas.microsoft.com/office/powerpoint/2010/main" val="21090931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D1BDF4-BEE6-48D4-AD7B-86FDA7A3A89A}"/>
              </a:ext>
            </a:extLst>
          </p:cNvPr>
          <p:cNvSpPr>
            <a:spLocks noGrp="1"/>
          </p:cNvSpPr>
          <p:nvPr>
            <p:ph type="title"/>
          </p:nvPr>
        </p:nvSpPr>
        <p:spPr/>
        <p:txBody>
          <a:bodyPr>
            <a:normAutofit fontScale="90000"/>
          </a:bodyPr>
          <a:lstStyle/>
          <a:p>
            <a:pPr algn="ctr"/>
            <a:r>
              <a:rPr lang="en-US" b="1" dirty="0">
                <a:latin typeface="Times New Roman" panose="02020603050405020304" pitchFamily="18" charset="0"/>
                <a:cs typeface="Times New Roman" panose="02020603050405020304" pitchFamily="18" charset="0"/>
              </a:rPr>
              <a:t>Title I </a:t>
            </a:r>
            <a:br>
              <a:rPr lang="en-US" b="1"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Expansion of Health Care Eligibility</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4F565296-FFA6-4CC3-87E2-28D764033D35}"/>
              </a:ext>
            </a:extLst>
          </p:cNvPr>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This Title change and refine the definition of a Toxic-Exposed Veteran in 38 U.S.C.§1710 to include:</a:t>
            </a:r>
          </a:p>
          <a:p>
            <a:pPr lvl="1"/>
            <a:r>
              <a:rPr lang="en-US" dirty="0">
                <a:latin typeface="Times New Roman" panose="02020603050405020304" pitchFamily="18" charset="0"/>
                <a:cs typeface="Times New Roman" panose="02020603050405020304" pitchFamily="18" charset="0"/>
              </a:rPr>
              <a:t>Changes the definition of “Vietnam-era herbicide-exposed veterans” to mean Veterans who performed </a:t>
            </a:r>
            <a:r>
              <a:rPr lang="en-US" b="1" u="sng" dirty="0">
                <a:latin typeface="Times New Roman" panose="02020603050405020304" pitchFamily="18" charset="0"/>
                <a:cs typeface="Times New Roman" panose="02020603050405020304" pitchFamily="18" charset="0"/>
              </a:rPr>
              <a:t>COVER SERVICE</a:t>
            </a:r>
            <a:r>
              <a:rPr lang="en-US" dirty="0">
                <a:latin typeface="Times New Roman" panose="02020603050405020304" pitchFamily="18" charset="0"/>
                <a:cs typeface="Times New Roman" panose="02020603050405020304" pitchFamily="18" charset="0"/>
              </a:rPr>
              <a:t>.</a:t>
            </a:r>
          </a:p>
          <a:p>
            <a:pPr lvl="2"/>
            <a:r>
              <a:rPr lang="en-US" dirty="0">
                <a:latin typeface="Times New Roman" panose="02020603050405020304" pitchFamily="18" charset="0"/>
                <a:cs typeface="Times New Roman" panose="02020603050405020304" pitchFamily="18" charset="0"/>
              </a:rPr>
              <a:t>Covered Service is:</a:t>
            </a:r>
          </a:p>
          <a:p>
            <a:pPr marL="1714500" lvl="3" indent="-342900">
              <a:buFont typeface="+mj-lt"/>
              <a:buAutoNum type="arabicPeriod"/>
            </a:pPr>
            <a:r>
              <a:rPr lang="en-US" dirty="0">
                <a:latin typeface="Times New Roman" panose="02020603050405020304" pitchFamily="18" charset="0"/>
                <a:cs typeface="Times New Roman" panose="02020603050405020304" pitchFamily="18" charset="0"/>
              </a:rPr>
              <a:t>Service in Republic of </a:t>
            </a:r>
            <a:r>
              <a:rPr lang="en-US" b="1" dirty="0">
                <a:latin typeface="Times New Roman" panose="02020603050405020304" pitchFamily="18" charset="0"/>
                <a:cs typeface="Times New Roman" panose="02020603050405020304" pitchFamily="18" charset="0"/>
              </a:rPr>
              <a:t>Vietnam</a:t>
            </a:r>
            <a:r>
              <a:rPr lang="en-US" dirty="0">
                <a:latin typeface="Times New Roman" panose="02020603050405020304" pitchFamily="18" charset="0"/>
                <a:cs typeface="Times New Roman" panose="02020603050405020304" pitchFamily="18" charset="0"/>
              </a:rPr>
              <a:t> (including Blue Water) from </a:t>
            </a:r>
            <a:r>
              <a:rPr lang="en-US" u="sng" dirty="0">
                <a:latin typeface="Times New Roman" panose="02020603050405020304" pitchFamily="18" charset="0"/>
                <a:cs typeface="Times New Roman" panose="02020603050405020304" pitchFamily="18" charset="0"/>
              </a:rPr>
              <a:t>Jan 9, 1962 to May 7, 1975</a:t>
            </a:r>
            <a:r>
              <a:rPr lang="en-US" dirty="0">
                <a:latin typeface="Times New Roman" panose="02020603050405020304" pitchFamily="18" charset="0"/>
                <a:cs typeface="Times New Roman" panose="02020603050405020304" pitchFamily="18" charset="0"/>
              </a:rPr>
              <a:t>.</a:t>
            </a:r>
          </a:p>
          <a:p>
            <a:pPr marL="1714500" lvl="3" indent="-342900">
              <a:buFont typeface="+mj-lt"/>
              <a:buAutoNum type="arabicPeriod"/>
            </a:pPr>
            <a:r>
              <a:rPr lang="en-US" dirty="0">
                <a:latin typeface="Times New Roman" panose="02020603050405020304" pitchFamily="18" charset="0"/>
                <a:cs typeface="Times New Roman" panose="02020603050405020304" pitchFamily="18" charset="0"/>
              </a:rPr>
              <a:t>Service in </a:t>
            </a:r>
            <a:r>
              <a:rPr lang="en-US" b="1" dirty="0">
                <a:latin typeface="Times New Roman" panose="02020603050405020304" pitchFamily="18" charset="0"/>
                <a:cs typeface="Times New Roman" panose="02020603050405020304" pitchFamily="18" charset="0"/>
              </a:rPr>
              <a:t>Thailand</a:t>
            </a:r>
            <a:r>
              <a:rPr lang="en-US" dirty="0">
                <a:latin typeface="Times New Roman" panose="02020603050405020304" pitchFamily="18" charset="0"/>
                <a:cs typeface="Times New Roman" panose="02020603050405020304" pitchFamily="18" charset="0"/>
              </a:rPr>
              <a:t> at and US or Thai base from </a:t>
            </a:r>
            <a:r>
              <a:rPr lang="en-US" u="sng" dirty="0">
                <a:latin typeface="Times New Roman" panose="02020603050405020304" pitchFamily="18" charset="0"/>
                <a:cs typeface="Times New Roman" panose="02020603050405020304" pitchFamily="18" charset="0"/>
              </a:rPr>
              <a:t>Jan 9, 1962 to June 30, 1976</a:t>
            </a:r>
            <a:r>
              <a:rPr lang="en-US" dirty="0">
                <a:latin typeface="Times New Roman" panose="02020603050405020304" pitchFamily="18" charset="0"/>
                <a:cs typeface="Times New Roman" panose="02020603050405020304" pitchFamily="18" charset="0"/>
              </a:rPr>
              <a:t>.</a:t>
            </a:r>
          </a:p>
          <a:p>
            <a:pPr marL="1714500" lvl="3" indent="-342900">
              <a:buFont typeface="+mj-lt"/>
              <a:buAutoNum type="arabicPeriod"/>
            </a:pPr>
            <a:r>
              <a:rPr lang="en-US" dirty="0">
                <a:latin typeface="Times New Roman" panose="02020603050405020304" pitchFamily="18" charset="0"/>
                <a:cs typeface="Times New Roman" panose="02020603050405020304" pitchFamily="18" charset="0"/>
              </a:rPr>
              <a:t>Service in </a:t>
            </a:r>
            <a:r>
              <a:rPr lang="en-US" b="1" dirty="0">
                <a:latin typeface="Times New Roman" panose="02020603050405020304" pitchFamily="18" charset="0"/>
                <a:cs typeface="Times New Roman" panose="02020603050405020304" pitchFamily="18" charset="0"/>
              </a:rPr>
              <a:t>Laos</a:t>
            </a:r>
            <a:r>
              <a:rPr lang="en-US" dirty="0">
                <a:latin typeface="Times New Roman" panose="02020603050405020304" pitchFamily="18" charset="0"/>
                <a:cs typeface="Times New Roman" panose="02020603050405020304" pitchFamily="18" charset="0"/>
              </a:rPr>
              <a:t> from </a:t>
            </a:r>
            <a:r>
              <a:rPr lang="en-US" u="sng" dirty="0">
                <a:latin typeface="Times New Roman" panose="02020603050405020304" pitchFamily="18" charset="0"/>
                <a:cs typeface="Times New Roman" panose="02020603050405020304" pitchFamily="18" charset="0"/>
              </a:rPr>
              <a:t>Dec 1, 1965 to Sep 30, 1969</a:t>
            </a:r>
            <a:r>
              <a:rPr lang="en-US" dirty="0">
                <a:latin typeface="Times New Roman" panose="02020603050405020304" pitchFamily="18" charset="0"/>
                <a:cs typeface="Times New Roman" panose="02020603050405020304" pitchFamily="18" charset="0"/>
              </a:rPr>
              <a:t>.</a:t>
            </a:r>
          </a:p>
          <a:p>
            <a:pPr marL="1714500" lvl="3" indent="-342900">
              <a:buFont typeface="+mj-lt"/>
              <a:buAutoNum type="arabicPeriod"/>
            </a:pPr>
            <a:r>
              <a:rPr lang="en-US" dirty="0">
                <a:latin typeface="Times New Roman" panose="02020603050405020304" pitchFamily="18" charset="0"/>
                <a:cs typeface="Times New Roman" panose="02020603050405020304" pitchFamily="18" charset="0"/>
              </a:rPr>
              <a:t>Service in </a:t>
            </a:r>
            <a:r>
              <a:rPr lang="en-US" b="1" dirty="0">
                <a:latin typeface="Times New Roman" panose="02020603050405020304" pitchFamily="18" charset="0"/>
                <a:cs typeface="Times New Roman" panose="02020603050405020304" pitchFamily="18" charset="0"/>
              </a:rPr>
              <a:t>Cambodia</a:t>
            </a:r>
            <a:r>
              <a:rPr lang="en-US" dirty="0">
                <a:latin typeface="Times New Roman" panose="02020603050405020304" pitchFamily="18" charset="0"/>
                <a:cs typeface="Times New Roman" panose="02020603050405020304" pitchFamily="18" charset="0"/>
              </a:rPr>
              <a:t> at </a:t>
            </a:r>
            <a:r>
              <a:rPr lang="en-US" dirty="0" err="1">
                <a:latin typeface="Times New Roman" panose="02020603050405020304" pitchFamily="18" charset="0"/>
                <a:cs typeface="Times New Roman" panose="02020603050405020304" pitchFamily="18" charset="0"/>
              </a:rPr>
              <a:t>Mimot</a:t>
            </a:r>
            <a:r>
              <a:rPr lang="en-US" dirty="0">
                <a:latin typeface="Times New Roman" panose="02020603050405020304" pitchFamily="18" charset="0"/>
                <a:cs typeface="Times New Roman" panose="02020603050405020304" pitchFamily="18" charset="0"/>
              </a:rPr>
              <a:t> or </a:t>
            </a:r>
            <a:r>
              <a:rPr lang="en-US" dirty="0" err="1">
                <a:latin typeface="Times New Roman" panose="02020603050405020304" pitchFamily="18" charset="0"/>
                <a:cs typeface="Times New Roman" panose="02020603050405020304" pitchFamily="18" charset="0"/>
              </a:rPr>
              <a:t>Krek</a:t>
            </a:r>
            <a:r>
              <a:rPr lang="en-US" dirty="0">
                <a:latin typeface="Times New Roman" panose="02020603050405020304" pitchFamily="18" charset="0"/>
                <a:cs typeface="Times New Roman" panose="02020603050405020304" pitchFamily="18" charset="0"/>
              </a:rPr>
              <a:t>, Kampong Cham Province from </a:t>
            </a:r>
            <a:r>
              <a:rPr lang="en-US" u="sng" dirty="0">
                <a:latin typeface="Times New Roman" panose="02020603050405020304" pitchFamily="18" charset="0"/>
                <a:cs typeface="Times New Roman" panose="02020603050405020304" pitchFamily="18" charset="0"/>
              </a:rPr>
              <a:t>April 16, 1969 to April 30, 1969.</a:t>
            </a:r>
          </a:p>
          <a:p>
            <a:pPr marL="1714500" lvl="3" indent="-342900">
              <a:buFont typeface="+mj-lt"/>
              <a:buAutoNum type="arabicPeriod"/>
            </a:pPr>
            <a:r>
              <a:rPr lang="en-US" dirty="0">
                <a:latin typeface="Times New Roman" panose="02020603050405020304" pitchFamily="18" charset="0"/>
                <a:cs typeface="Times New Roman" panose="02020603050405020304" pitchFamily="18" charset="0"/>
              </a:rPr>
              <a:t>Service in </a:t>
            </a:r>
            <a:r>
              <a:rPr lang="en-US" b="1" dirty="0">
                <a:latin typeface="Times New Roman" panose="02020603050405020304" pitchFamily="18" charset="0"/>
                <a:cs typeface="Times New Roman" panose="02020603050405020304" pitchFamily="18" charset="0"/>
              </a:rPr>
              <a:t>Guam</a:t>
            </a:r>
            <a:r>
              <a:rPr lang="en-US" dirty="0">
                <a:latin typeface="Times New Roman" panose="02020603050405020304" pitchFamily="18" charset="0"/>
                <a:cs typeface="Times New Roman" panose="02020603050405020304" pitchFamily="18" charset="0"/>
              </a:rPr>
              <a:t> or </a:t>
            </a:r>
            <a:r>
              <a:rPr lang="en-US" b="1" dirty="0">
                <a:latin typeface="Times New Roman" panose="02020603050405020304" pitchFamily="18" charset="0"/>
                <a:cs typeface="Times New Roman" panose="02020603050405020304" pitchFamily="18" charset="0"/>
              </a:rPr>
              <a:t>American Samoa </a:t>
            </a:r>
            <a:r>
              <a:rPr lang="en-US" dirty="0">
                <a:latin typeface="Times New Roman" panose="02020603050405020304" pitchFamily="18" charset="0"/>
                <a:cs typeface="Times New Roman" panose="02020603050405020304" pitchFamily="18" charset="0"/>
              </a:rPr>
              <a:t>(including territorial waters) from </a:t>
            </a:r>
            <a:r>
              <a:rPr lang="en-US" u="sng" dirty="0">
                <a:latin typeface="Times New Roman" panose="02020603050405020304" pitchFamily="18" charset="0"/>
                <a:cs typeface="Times New Roman" panose="02020603050405020304" pitchFamily="18" charset="0"/>
              </a:rPr>
              <a:t>Jan 9, 1962 to July 31, 1980.</a:t>
            </a:r>
          </a:p>
          <a:p>
            <a:pPr marL="1714500" lvl="3" indent="-342900">
              <a:buFont typeface="+mj-lt"/>
              <a:buAutoNum type="arabicPeriod"/>
            </a:pPr>
            <a:r>
              <a:rPr lang="en-US" dirty="0">
                <a:latin typeface="Times New Roman" panose="02020603050405020304" pitchFamily="18" charset="0"/>
                <a:cs typeface="Times New Roman" panose="02020603050405020304" pitchFamily="18" charset="0"/>
              </a:rPr>
              <a:t>Service in </a:t>
            </a:r>
            <a:r>
              <a:rPr lang="en-US" b="1" dirty="0">
                <a:latin typeface="Times New Roman" panose="02020603050405020304" pitchFamily="18" charset="0"/>
                <a:cs typeface="Times New Roman" panose="02020603050405020304" pitchFamily="18" charset="0"/>
              </a:rPr>
              <a:t>Johnson Ato</a:t>
            </a:r>
            <a:r>
              <a:rPr lang="en-US" dirty="0">
                <a:latin typeface="Times New Roman" panose="02020603050405020304" pitchFamily="18" charset="0"/>
                <a:cs typeface="Times New Roman" panose="02020603050405020304" pitchFamily="18" charset="0"/>
              </a:rPr>
              <a:t>ll or aboard a ship that visited from </a:t>
            </a:r>
            <a:r>
              <a:rPr lang="en-US" u="sng" dirty="0">
                <a:latin typeface="Times New Roman" panose="02020603050405020304" pitchFamily="18" charset="0"/>
                <a:cs typeface="Times New Roman" panose="02020603050405020304" pitchFamily="18" charset="0"/>
              </a:rPr>
              <a:t>Jan 1, 1972 to Sep 30, 1977.</a:t>
            </a:r>
          </a:p>
          <a:p>
            <a:pPr marL="1714500" lvl="3" indent="-342900">
              <a:buFont typeface="+mj-lt"/>
              <a:buAutoNum type="arabicPeriod"/>
            </a:pP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054546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9347F49-B4C9-4F51-9E80-DB0F3E7A87C5}"/>
              </a:ext>
            </a:extLst>
          </p:cNvPr>
          <p:cNvSpPr>
            <a:spLocks noGrp="1"/>
          </p:cNvSpPr>
          <p:nvPr>
            <p:ph idx="1"/>
          </p:nvPr>
        </p:nvSpPr>
        <p:spPr>
          <a:xfrm>
            <a:off x="838200" y="600501"/>
            <a:ext cx="10515600" cy="5576462"/>
          </a:xfrm>
        </p:spPr>
        <p:txBody>
          <a:bodyPr>
            <a:normAutofit/>
          </a:bodyPr>
          <a:lstStyle/>
          <a:p>
            <a:pPr lvl="1"/>
            <a:r>
              <a:rPr lang="en-US" dirty="0">
                <a:latin typeface="Times New Roman" panose="02020603050405020304" pitchFamily="18" charset="0"/>
                <a:cs typeface="Times New Roman" panose="02020603050405020304" pitchFamily="18" charset="0"/>
              </a:rPr>
              <a:t>Includes as a Toxic-Exposed Veteran any Veteran who was exposed to Substance, Chemicals or Airborne Hazards which the Secretary of VA and Secretary of DOD have identified (this is mandated later in the law).</a:t>
            </a:r>
          </a:p>
          <a:p>
            <a:r>
              <a:rPr lang="en-US" u="sng" dirty="0">
                <a:latin typeface="Times New Roman" panose="02020603050405020304" pitchFamily="18" charset="0"/>
                <a:cs typeface="Times New Roman" panose="02020603050405020304" pitchFamily="18" charset="0"/>
              </a:rPr>
              <a:t>Priority Group 6 Additions-and time table</a:t>
            </a:r>
          </a:p>
          <a:p>
            <a:pPr lvl="1"/>
            <a:r>
              <a:rPr lang="en-US" dirty="0">
                <a:latin typeface="Times New Roman" panose="02020603050405020304" pitchFamily="18" charset="0"/>
                <a:cs typeface="Times New Roman" panose="02020603050405020304" pitchFamily="18" charset="0"/>
              </a:rPr>
              <a:t>Three New Categories of eligible Veterans.</a:t>
            </a:r>
          </a:p>
          <a:p>
            <a:pPr lvl="2"/>
            <a:r>
              <a:rPr lang="en-US" sz="2400" u="sng" dirty="0">
                <a:latin typeface="Times New Roman" panose="02020603050405020304" pitchFamily="18" charset="0"/>
                <a:cs typeface="Times New Roman" panose="02020603050405020304" pitchFamily="18" charset="0"/>
              </a:rPr>
              <a:t>Group 1: </a:t>
            </a:r>
            <a:r>
              <a:rPr lang="en-US" sz="2400" dirty="0">
                <a:latin typeface="Times New Roman" panose="02020603050405020304" pitchFamily="18" charset="0"/>
                <a:cs typeface="Times New Roman" panose="02020603050405020304" pitchFamily="18" charset="0"/>
              </a:rPr>
              <a:t>Veterans who Participated in “Toxic Exposure Risk Activity”.</a:t>
            </a:r>
            <a:endParaRPr lang="en-US" sz="2400" u="sng" dirty="0">
              <a:latin typeface="Times New Roman" panose="02020603050405020304" pitchFamily="18" charset="0"/>
              <a:cs typeface="Times New Roman" panose="02020603050405020304" pitchFamily="18" charset="0"/>
            </a:endParaRPr>
          </a:p>
          <a:p>
            <a:pPr lvl="3"/>
            <a:r>
              <a:rPr lang="en-US" sz="2400" dirty="0">
                <a:latin typeface="Times New Roman" panose="02020603050405020304" pitchFamily="18" charset="0"/>
                <a:cs typeface="Times New Roman" panose="02020603050405020304" pitchFamily="18" charset="0"/>
              </a:rPr>
              <a:t>Toxic Exposure Risk Activity required a entry in a exposure tracking records system, or the Secretary to determines it is reasonably prudent to protect Veterans health.</a:t>
            </a:r>
          </a:p>
          <a:p>
            <a:pPr lvl="4"/>
            <a:r>
              <a:rPr lang="en-US" sz="2400" dirty="0">
                <a:latin typeface="Times New Roman" panose="02020603050405020304" pitchFamily="18" charset="0"/>
                <a:cs typeface="Times New Roman" panose="02020603050405020304" pitchFamily="18" charset="0"/>
              </a:rPr>
              <a:t>Exposure tracking records system- is any system, program or database used by the VA or DOD to track how Veterans or Service members have been exposed to occupational or environmental hazards, including Individual Longitude Exposure Records (this is a Joint VA DOD effort to start tracking any exposure a service member might have during their entire enlistment).</a:t>
            </a:r>
          </a:p>
          <a:p>
            <a:pPr lvl="3"/>
            <a:endParaRPr lang="en-US" dirty="0">
              <a:latin typeface="Times New Roman" panose="02020603050405020304" pitchFamily="18" charset="0"/>
              <a:cs typeface="Times New Roman" panose="02020603050405020304" pitchFamily="18" charset="0"/>
            </a:endParaRPr>
          </a:p>
        </p:txBody>
      </p:sp>
      <p:sp>
        <p:nvSpPr>
          <p:cNvPr id="4" name="TextBox 3">
            <a:extLst>
              <a:ext uri="{FF2B5EF4-FFF2-40B4-BE49-F238E27FC236}">
                <a16:creationId xmlns:a16="http://schemas.microsoft.com/office/drawing/2014/main" id="{609EE5E7-DD78-4D60-ADCE-26B168B1DA56}"/>
              </a:ext>
            </a:extLst>
          </p:cNvPr>
          <p:cNvSpPr txBox="1"/>
          <p:nvPr/>
        </p:nvSpPr>
        <p:spPr>
          <a:xfrm>
            <a:off x="610168" y="6257499"/>
            <a:ext cx="10971663" cy="415498"/>
          </a:xfrm>
          <a:prstGeom prst="rect">
            <a:avLst/>
          </a:prstGeom>
          <a:noFill/>
        </p:spPr>
        <p:txBody>
          <a:bodyPr wrap="square" rtlCol="0">
            <a:spAutoFit/>
          </a:bodyPr>
          <a:lstStyle/>
          <a:p>
            <a:r>
              <a:rPr lang="en-US" sz="1050" dirty="0">
                <a:solidFill>
                  <a:srgbClr val="003F72"/>
                </a:solidFill>
                <a:latin typeface="Georgia" panose="02040502050405020303" pitchFamily="18" charset="0"/>
              </a:rPr>
              <a:t>Individual Longitudinal Exposure Record :</a:t>
            </a:r>
            <a:endParaRPr lang="en-US" sz="1050" dirty="0">
              <a:hlinkClick r:id="rId2"/>
            </a:endParaRPr>
          </a:p>
          <a:p>
            <a:r>
              <a:rPr lang="en-US" sz="1050" dirty="0">
                <a:hlinkClick r:id="rId2"/>
              </a:rPr>
              <a:t>https://www.publichealth.va.gov/exposures/publications/military-exposures/meyh-1/ILER.asp#:~:text=You%20will%20be%20hearing%20more,service%20member%20and%20future%20Veteran</a:t>
            </a:r>
            <a:r>
              <a:rPr lang="en-US" sz="1050" dirty="0"/>
              <a:t>. </a:t>
            </a:r>
          </a:p>
        </p:txBody>
      </p:sp>
    </p:spTree>
    <p:extLst>
      <p:ext uri="{BB962C8B-B14F-4D97-AF65-F5344CB8AC3E}">
        <p14:creationId xmlns:p14="http://schemas.microsoft.com/office/powerpoint/2010/main" val="39745993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6E22408-4C21-4716-8361-CF0687725807}"/>
              </a:ext>
            </a:extLst>
          </p:cNvPr>
          <p:cNvSpPr>
            <a:spLocks noGrp="1"/>
          </p:cNvSpPr>
          <p:nvPr>
            <p:ph idx="1"/>
          </p:nvPr>
        </p:nvSpPr>
        <p:spPr>
          <a:xfrm>
            <a:off x="838200" y="1119116"/>
            <a:ext cx="10515600" cy="5057847"/>
          </a:xfrm>
        </p:spPr>
        <p:txBody>
          <a:bodyPr>
            <a:normAutofit/>
          </a:bodyPr>
          <a:lstStyle/>
          <a:p>
            <a:pPr lvl="2"/>
            <a:r>
              <a:rPr lang="en-US" sz="2400" u="sng" dirty="0">
                <a:latin typeface="Times New Roman" panose="02020603050405020304" pitchFamily="18" charset="0"/>
                <a:cs typeface="Times New Roman" panose="02020603050405020304" pitchFamily="18" charset="0"/>
              </a:rPr>
              <a:t>Group 2:</a:t>
            </a:r>
            <a:r>
              <a:rPr lang="en-US" sz="2400" dirty="0">
                <a:latin typeface="Times New Roman" panose="02020603050405020304" pitchFamily="18" charset="0"/>
                <a:cs typeface="Times New Roman" panose="02020603050405020304" pitchFamily="18" charset="0"/>
              </a:rPr>
              <a:t> Service in Gulf and other locations</a:t>
            </a:r>
            <a:endParaRPr lang="en-US" sz="2400" u="sng" dirty="0">
              <a:latin typeface="Times New Roman" panose="02020603050405020304" pitchFamily="18" charset="0"/>
              <a:cs typeface="Times New Roman" panose="02020603050405020304" pitchFamily="18" charset="0"/>
            </a:endParaRPr>
          </a:p>
          <a:p>
            <a:pPr lvl="3"/>
            <a:r>
              <a:rPr lang="en-US" sz="2400" dirty="0">
                <a:latin typeface="Times New Roman" panose="02020603050405020304" pitchFamily="18" charset="0"/>
                <a:cs typeface="Times New Roman" panose="02020603050405020304" pitchFamily="18" charset="0"/>
              </a:rPr>
              <a:t>Veterans who served in Bahrain, Iraq, Kuwait, Oman, Qatar, Saudi Arabia, Somalia, or United Arab Emirates on or after Aug 2, 1990. </a:t>
            </a:r>
          </a:p>
          <a:p>
            <a:pPr lvl="3"/>
            <a:r>
              <a:rPr lang="en-US" sz="2400" dirty="0">
                <a:latin typeface="Times New Roman" panose="02020603050405020304" pitchFamily="18" charset="0"/>
                <a:cs typeface="Times New Roman" panose="02020603050405020304" pitchFamily="18" charset="0"/>
              </a:rPr>
              <a:t>Veterans who Served in Afghanistan, Djibouti, Egypt, Jordan, Lebanon, Syria, Yemen, Uzbekistan or any other location determined relevant by the Secretary on or after Sep 11, 2001.</a:t>
            </a:r>
          </a:p>
          <a:p>
            <a:pPr lvl="2"/>
            <a:r>
              <a:rPr lang="en-US" sz="2400" u="sng" dirty="0">
                <a:latin typeface="Times New Roman" panose="02020603050405020304" pitchFamily="18" charset="0"/>
                <a:cs typeface="Times New Roman" panose="02020603050405020304" pitchFamily="18" charset="0"/>
              </a:rPr>
              <a:t>Group 3:</a:t>
            </a:r>
            <a:r>
              <a:rPr lang="en-US" sz="2400" dirty="0">
                <a:latin typeface="Times New Roman" panose="02020603050405020304" pitchFamily="18" charset="0"/>
                <a:cs typeface="Times New Roman" panose="02020603050405020304" pitchFamily="18" charset="0"/>
              </a:rPr>
              <a:t> Contingency Operation</a:t>
            </a:r>
            <a:endParaRPr lang="en-US" sz="2400" u="sng" dirty="0">
              <a:latin typeface="Times New Roman" panose="02020603050405020304" pitchFamily="18" charset="0"/>
              <a:cs typeface="Times New Roman" panose="02020603050405020304" pitchFamily="18" charset="0"/>
            </a:endParaRPr>
          </a:p>
          <a:p>
            <a:pPr lvl="3"/>
            <a:r>
              <a:rPr lang="en-US" sz="2400" dirty="0">
                <a:latin typeface="Times New Roman" panose="02020603050405020304" pitchFamily="18" charset="0"/>
                <a:cs typeface="Times New Roman" panose="02020603050405020304" pitchFamily="18" charset="0"/>
              </a:rPr>
              <a:t>Veterans who deployed in support of a Contingency Operation.</a:t>
            </a:r>
          </a:p>
          <a:p>
            <a:pPr lvl="4"/>
            <a:r>
              <a:rPr lang="en-US" sz="2400" dirty="0">
                <a:latin typeface="Times New Roman" panose="02020603050405020304" pitchFamily="18" charset="0"/>
                <a:cs typeface="Times New Roman" panose="02020603050405020304" pitchFamily="18" charset="0"/>
              </a:rPr>
              <a:t>Contingency Operations are:</a:t>
            </a:r>
          </a:p>
          <a:p>
            <a:pPr lvl="5"/>
            <a:r>
              <a:rPr lang="en-US" sz="2400" dirty="0">
                <a:latin typeface="Times New Roman" panose="02020603050405020304" pitchFamily="18" charset="0"/>
                <a:cs typeface="Times New Roman" panose="02020603050405020304" pitchFamily="18" charset="0"/>
              </a:rPr>
              <a:t>Operation Enduring Freedom, Operation Freedom’s Sentinel, Operation Iraqi Freedom, Operation New Dawn, Operation Inherent Resolve and Resolute Support Mission</a:t>
            </a:r>
          </a:p>
        </p:txBody>
      </p:sp>
    </p:spTree>
    <p:extLst>
      <p:ext uri="{BB962C8B-B14F-4D97-AF65-F5344CB8AC3E}">
        <p14:creationId xmlns:p14="http://schemas.microsoft.com/office/powerpoint/2010/main" val="70128414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1684E49E-9719-420D-BDDE-2A1323254611}"/>
              </a:ext>
            </a:extLst>
          </p:cNvPr>
          <p:cNvSpPr>
            <a:spLocks noGrp="1"/>
          </p:cNvSpPr>
          <p:nvPr>
            <p:ph idx="1"/>
          </p:nvPr>
        </p:nvSpPr>
        <p:spPr>
          <a:xfrm>
            <a:off x="838200" y="805218"/>
            <a:ext cx="10515600" cy="5371745"/>
          </a:xfrm>
        </p:spPr>
        <p:txBody>
          <a:bodyPr>
            <a:normAutofit/>
          </a:bodyPr>
          <a:lstStyle/>
          <a:p>
            <a:pPr lvl="2"/>
            <a:r>
              <a:rPr lang="en-US" sz="2800" u="sng" dirty="0">
                <a:latin typeface="Times New Roman" panose="02020603050405020304" pitchFamily="18" charset="0"/>
                <a:cs typeface="Times New Roman" panose="02020603050405020304" pitchFamily="18" charset="0"/>
              </a:rPr>
              <a:t>Phase in of Enrolment Eligibility Dates</a:t>
            </a:r>
            <a:r>
              <a:rPr lang="en-US" sz="2800" dirty="0">
                <a:latin typeface="Times New Roman" panose="02020603050405020304" pitchFamily="18" charset="0"/>
                <a:cs typeface="Times New Roman" panose="02020603050405020304" pitchFamily="18" charset="0"/>
              </a:rPr>
              <a:t>:</a:t>
            </a:r>
          </a:p>
          <a:p>
            <a:pPr lvl="3"/>
            <a:r>
              <a:rPr lang="en-US" sz="2400" dirty="0">
                <a:latin typeface="Times New Roman" panose="02020603050405020304" pitchFamily="18" charset="0"/>
                <a:cs typeface="Times New Roman" panose="02020603050405020304" pitchFamily="18" charset="0"/>
              </a:rPr>
              <a:t>Oct 1, 2024:</a:t>
            </a:r>
          </a:p>
          <a:p>
            <a:pPr lvl="4"/>
            <a:r>
              <a:rPr lang="en-US" sz="2400" dirty="0">
                <a:latin typeface="Times New Roman" panose="02020603050405020304" pitchFamily="18" charset="0"/>
                <a:cs typeface="Times New Roman" panose="02020603050405020304" pitchFamily="18" charset="0"/>
              </a:rPr>
              <a:t>Groups 1 &amp; 2 Discharged from Aug 2, 1990 to Sep 11, 2001.</a:t>
            </a:r>
          </a:p>
          <a:p>
            <a:pPr lvl="3"/>
            <a:r>
              <a:rPr lang="en-US" sz="2400" dirty="0">
                <a:latin typeface="Times New Roman" panose="02020603050405020304" pitchFamily="18" charset="0"/>
                <a:cs typeface="Times New Roman" panose="02020603050405020304" pitchFamily="18" charset="0"/>
              </a:rPr>
              <a:t>Oct 1, 2026:</a:t>
            </a:r>
          </a:p>
          <a:p>
            <a:pPr lvl="4"/>
            <a:r>
              <a:rPr lang="en-US" sz="2400" dirty="0">
                <a:latin typeface="Times New Roman" panose="02020603050405020304" pitchFamily="18" charset="0"/>
                <a:cs typeface="Times New Roman" panose="02020603050405020304" pitchFamily="18" charset="0"/>
              </a:rPr>
              <a:t>Groups 1 &amp; 2 Discharged from Sep 11, 2001 to Dec 31, 2006.</a:t>
            </a:r>
          </a:p>
          <a:p>
            <a:pPr lvl="3"/>
            <a:r>
              <a:rPr lang="en-US" sz="2400" dirty="0">
                <a:latin typeface="Times New Roman" panose="02020603050405020304" pitchFamily="18" charset="0"/>
                <a:cs typeface="Times New Roman" panose="02020603050405020304" pitchFamily="18" charset="0"/>
              </a:rPr>
              <a:t>Oct 1, 2028:</a:t>
            </a:r>
          </a:p>
          <a:p>
            <a:pPr lvl="4"/>
            <a:r>
              <a:rPr lang="en-US" sz="2400" dirty="0">
                <a:latin typeface="Times New Roman" panose="02020603050405020304" pitchFamily="18" charset="0"/>
                <a:cs typeface="Times New Roman" panose="02020603050405020304" pitchFamily="18" charset="0"/>
              </a:rPr>
              <a:t>Groups 1 &amp; 2 Discharged from Jan 1, 2007 to Dec 31, 2012.</a:t>
            </a:r>
          </a:p>
          <a:p>
            <a:pPr lvl="3"/>
            <a:r>
              <a:rPr lang="en-US" sz="2400" dirty="0">
                <a:latin typeface="Times New Roman" panose="02020603050405020304" pitchFamily="18" charset="0"/>
                <a:cs typeface="Times New Roman" panose="02020603050405020304" pitchFamily="18" charset="0"/>
              </a:rPr>
              <a:t>Oct 1, 2030:</a:t>
            </a:r>
          </a:p>
          <a:p>
            <a:pPr lvl="4"/>
            <a:r>
              <a:rPr lang="en-US" sz="2400" dirty="0">
                <a:latin typeface="Times New Roman" panose="02020603050405020304" pitchFamily="18" charset="0"/>
                <a:cs typeface="Times New Roman" panose="02020603050405020304" pitchFamily="18" charset="0"/>
              </a:rPr>
              <a:t>Groups 1 &amp; 2 Discharged from Jan 1, 2013 to Dec 31, 2018.</a:t>
            </a:r>
          </a:p>
          <a:p>
            <a:pPr lvl="3"/>
            <a:r>
              <a:rPr lang="en-US" sz="2400" dirty="0">
                <a:latin typeface="Times New Roman" panose="02020603050405020304" pitchFamily="18" charset="0"/>
                <a:cs typeface="Times New Roman" panose="02020603050405020304" pitchFamily="18" charset="0"/>
              </a:rPr>
              <a:t>Oct 1, 2032:</a:t>
            </a:r>
          </a:p>
          <a:p>
            <a:pPr lvl="4"/>
            <a:r>
              <a:rPr lang="en-US" sz="2400" dirty="0">
                <a:latin typeface="Times New Roman" panose="02020603050405020304" pitchFamily="18" charset="0"/>
                <a:cs typeface="Times New Roman" panose="02020603050405020304" pitchFamily="18" charset="0"/>
              </a:rPr>
              <a:t>Group 3.</a:t>
            </a:r>
          </a:p>
          <a:p>
            <a:pPr lvl="2"/>
            <a:r>
              <a:rPr lang="en-US" sz="2400" dirty="0">
                <a:latin typeface="Times New Roman" panose="02020603050405020304" pitchFamily="18" charset="0"/>
                <a:cs typeface="Times New Roman" panose="02020603050405020304" pitchFamily="18" charset="0"/>
              </a:rPr>
              <a:t>The Secretary can modify these dates to earlier dates if deemed appropriate. </a:t>
            </a:r>
          </a:p>
        </p:txBody>
      </p:sp>
    </p:spTree>
    <p:extLst>
      <p:ext uri="{BB962C8B-B14F-4D97-AF65-F5344CB8AC3E}">
        <p14:creationId xmlns:p14="http://schemas.microsoft.com/office/powerpoint/2010/main" val="227704465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F84ABB5-B20E-428D-800F-FFD972521E85}"/>
              </a:ext>
            </a:extLst>
          </p:cNvPr>
          <p:cNvSpPr>
            <a:spLocks noGrp="1"/>
          </p:cNvSpPr>
          <p:nvPr>
            <p:ph idx="1"/>
          </p:nvPr>
        </p:nvSpPr>
        <p:spPr>
          <a:xfrm>
            <a:off x="838200" y="968991"/>
            <a:ext cx="10515600" cy="5358097"/>
          </a:xfrm>
        </p:spPr>
        <p:txBody>
          <a:bodyPr/>
          <a:lstStyle/>
          <a:p>
            <a:pPr lvl="1"/>
            <a:r>
              <a:rPr lang="en-US" sz="2800" u="sng" dirty="0">
                <a:latin typeface="Times New Roman" panose="02020603050405020304" pitchFamily="18" charset="0"/>
                <a:cs typeface="Times New Roman" panose="02020603050405020304" pitchFamily="18" charset="0"/>
              </a:rPr>
              <a:t>Certain Veterans of Combat and Other Matters.</a:t>
            </a:r>
          </a:p>
          <a:p>
            <a:pPr lvl="2"/>
            <a:r>
              <a:rPr lang="en-US" dirty="0">
                <a:latin typeface="Times New Roman" panose="02020603050405020304" pitchFamily="18" charset="0"/>
                <a:cs typeface="Times New Roman" panose="02020603050405020304" pitchFamily="18" charset="0"/>
              </a:rPr>
              <a:t>Expands the period of time that a Veteran who served in a Theater of Operation can receive care at the VA following discharge. </a:t>
            </a:r>
          </a:p>
          <a:p>
            <a:pPr lvl="3"/>
            <a:r>
              <a:rPr lang="en-US" sz="2000" dirty="0">
                <a:latin typeface="Times New Roman" panose="02020603050405020304" pitchFamily="18" charset="0"/>
                <a:cs typeface="Times New Roman" panose="02020603050405020304" pitchFamily="18" charset="0"/>
              </a:rPr>
              <a:t>Moves the beginning date back to Sep 11, 2001.</a:t>
            </a:r>
          </a:p>
          <a:p>
            <a:pPr lvl="3"/>
            <a:r>
              <a:rPr lang="en-US" sz="2000" dirty="0">
                <a:latin typeface="Times New Roman" panose="02020603050405020304" pitchFamily="18" charset="0"/>
                <a:cs typeface="Times New Roman" panose="02020603050405020304" pitchFamily="18" charset="0"/>
              </a:rPr>
              <a:t>Changes the period of time from 5 years to 10 years.</a:t>
            </a:r>
          </a:p>
          <a:p>
            <a:pPr lvl="3"/>
            <a:r>
              <a:rPr lang="en-US" sz="2000" dirty="0">
                <a:latin typeface="Times New Roman" panose="02020603050405020304" pitchFamily="18" charset="0"/>
                <a:cs typeface="Times New Roman" panose="02020603050405020304" pitchFamily="18" charset="0"/>
              </a:rPr>
              <a:t>For Veterans who served in a Theater of Operation from Sep 11, 2001 to Oct 1, 2013, that have not enrolled for care, can receive care for a 1 year period starting Oct 1, 2022.</a:t>
            </a:r>
          </a:p>
          <a:p>
            <a:pPr lvl="2"/>
            <a:r>
              <a:rPr lang="en-US" dirty="0">
                <a:latin typeface="Times New Roman" panose="02020603050405020304" pitchFamily="18" charset="0"/>
                <a:cs typeface="Times New Roman" panose="02020603050405020304" pitchFamily="18" charset="0"/>
              </a:rPr>
              <a:t>Expands Theater of Operation definition.</a:t>
            </a:r>
          </a:p>
          <a:p>
            <a:pPr lvl="3"/>
            <a:r>
              <a:rPr lang="en-US" sz="2000" dirty="0">
                <a:latin typeface="Times New Roman" panose="02020603050405020304" pitchFamily="18" charset="0"/>
                <a:cs typeface="Times New Roman" panose="02020603050405020304" pitchFamily="18" charset="0"/>
              </a:rPr>
              <a:t>To now include as proof the award of Armed Forces Expeditionary Medal, Service Specific Expeditionary Medal, Combat Era Specific Expeditionary Medal, Campaign Specific Medal, or any other combat theater award.</a:t>
            </a:r>
          </a:p>
          <a:p>
            <a:pPr lvl="2"/>
            <a:r>
              <a:rPr lang="en-US" dirty="0">
                <a:latin typeface="Times New Roman" panose="02020603050405020304" pitchFamily="18" charset="0"/>
                <a:cs typeface="Times New Roman" panose="02020603050405020304" pitchFamily="18" charset="0"/>
              </a:rPr>
              <a:t>Secretary must have a plan for outreach to Veterans by Dec 1, 2022 and report the number of enrollees to Congress by Jan 30, 2024.</a:t>
            </a:r>
          </a:p>
          <a:p>
            <a:pPr lvl="2"/>
            <a:r>
              <a:rPr lang="en-US" u="sng" dirty="0">
                <a:latin typeface="Times New Roman" panose="02020603050405020304" pitchFamily="18" charset="0"/>
                <a:cs typeface="Times New Roman" panose="02020603050405020304" pitchFamily="18" charset="0"/>
              </a:rPr>
              <a:t>These changes go into effect October 1, 2022</a:t>
            </a:r>
          </a:p>
        </p:txBody>
      </p:sp>
    </p:spTree>
    <p:extLst>
      <p:ext uri="{BB962C8B-B14F-4D97-AF65-F5344CB8AC3E}">
        <p14:creationId xmlns:p14="http://schemas.microsoft.com/office/powerpoint/2010/main" val="20440441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609DBF-1A3D-4732-A50E-B1204344D370}"/>
              </a:ext>
            </a:extLst>
          </p:cNvPr>
          <p:cNvSpPr>
            <a:spLocks noGrp="1"/>
          </p:cNvSpPr>
          <p:nvPr>
            <p:ph type="title"/>
          </p:nvPr>
        </p:nvSpPr>
        <p:spPr>
          <a:xfrm>
            <a:off x="838200" y="1022230"/>
            <a:ext cx="10515600" cy="1325563"/>
          </a:xfrm>
        </p:spPr>
        <p:txBody>
          <a:bodyPr>
            <a:normAutofit fontScale="90000"/>
          </a:bodyPr>
          <a:lstStyle/>
          <a:p>
            <a:pPr algn="ctr"/>
            <a:r>
              <a:rPr lang="en-US" b="1" dirty="0">
                <a:latin typeface="Times New Roman" panose="02020603050405020304" pitchFamily="18" charset="0"/>
                <a:cs typeface="Times New Roman" panose="02020603050405020304" pitchFamily="18" charset="0"/>
              </a:rPr>
              <a:t>Title III</a:t>
            </a:r>
            <a:r>
              <a:rPr lang="en-US" dirty="0">
                <a:latin typeface="Times New Roman" panose="02020603050405020304" pitchFamily="18" charset="0"/>
                <a:cs typeface="Times New Roman" panose="02020603050405020304" pitchFamily="18" charset="0"/>
              </a:rPr>
              <a:t> </a:t>
            </a:r>
            <a:br>
              <a:rPr lang="en-US" dirty="0">
                <a:latin typeface="Times New Roman" panose="02020603050405020304" pitchFamily="18" charset="0"/>
                <a:cs typeface="Times New Roman" panose="02020603050405020304" pitchFamily="18" charset="0"/>
              </a:rPr>
            </a:br>
            <a:r>
              <a:rPr lang="en-US" dirty="0">
                <a:latin typeface="Times New Roman" panose="02020603050405020304" pitchFamily="18" charset="0"/>
                <a:cs typeface="Times New Roman" panose="02020603050405020304" pitchFamily="18" charset="0"/>
              </a:rPr>
              <a:t>Improving the Establishment of Service Connection Process for Toxic-Exposed Veterans (post 1990)</a:t>
            </a:r>
            <a:br>
              <a:rPr lang="en-US" dirty="0">
                <a:latin typeface="Times New Roman" panose="02020603050405020304" pitchFamily="18" charset="0"/>
                <a:cs typeface="Times New Roman" panose="02020603050405020304" pitchFamily="18" charset="0"/>
              </a:rPr>
            </a:br>
            <a:endParaRPr lang="en-US" dirty="0"/>
          </a:p>
        </p:txBody>
      </p:sp>
      <p:sp>
        <p:nvSpPr>
          <p:cNvPr id="3" name="Content Placeholder 2">
            <a:extLst>
              <a:ext uri="{FF2B5EF4-FFF2-40B4-BE49-F238E27FC236}">
                <a16:creationId xmlns:a16="http://schemas.microsoft.com/office/drawing/2014/main" id="{068D6364-329A-4AA4-945E-F44B88699EB1}"/>
              </a:ext>
            </a:extLst>
          </p:cNvPr>
          <p:cNvSpPr>
            <a:spLocks noGrp="1"/>
          </p:cNvSpPr>
          <p:nvPr>
            <p:ph idx="1"/>
          </p:nvPr>
        </p:nvSpPr>
        <p:spPr>
          <a:xfrm>
            <a:off x="838200" y="2715311"/>
            <a:ext cx="10515600" cy="4170363"/>
          </a:xfrm>
        </p:spPr>
        <p:txBody>
          <a:bodyPr/>
          <a:lstStyle/>
          <a:p>
            <a:r>
              <a:rPr lang="en-US" sz="2400" dirty="0">
                <a:latin typeface="Times New Roman" panose="02020603050405020304" pitchFamily="18" charset="0"/>
                <a:cs typeface="Times New Roman" panose="02020603050405020304" pitchFamily="18" charset="0"/>
              </a:rPr>
              <a:t>If a Veteran filed a claim with evidence of  a disability and Toxic Exposure during service the Secretary may consider:</a:t>
            </a:r>
          </a:p>
          <a:p>
            <a:pPr lvl="1"/>
            <a:r>
              <a:rPr lang="en-US" sz="2200" dirty="0">
                <a:latin typeface="Times New Roman" panose="02020603050405020304" pitchFamily="18" charset="0"/>
                <a:cs typeface="Times New Roman" panose="02020603050405020304" pitchFamily="18" charset="0"/>
              </a:rPr>
              <a:t>Any exposure tracking record system.</a:t>
            </a:r>
          </a:p>
          <a:p>
            <a:pPr lvl="1"/>
            <a:r>
              <a:rPr lang="en-US" sz="2200" dirty="0">
                <a:latin typeface="Times New Roman" panose="02020603050405020304" pitchFamily="18" charset="0"/>
                <a:cs typeface="Times New Roman" panose="02020603050405020304" pitchFamily="18" charset="0"/>
              </a:rPr>
              <a:t>The totality of the circumstances of the Veterans service</a:t>
            </a:r>
            <a:r>
              <a:rPr lang="en-US" dirty="0">
                <a:latin typeface="Times New Roman" panose="02020603050405020304" pitchFamily="18" charset="0"/>
                <a:cs typeface="Times New Roman" panose="02020603050405020304" pitchFamily="18" charset="0"/>
              </a:rPr>
              <a:t>.</a:t>
            </a:r>
          </a:p>
          <a:p>
            <a:r>
              <a:rPr lang="en-US" sz="2400" dirty="0">
                <a:latin typeface="Times New Roman" panose="02020603050405020304" pitchFamily="18" charset="0"/>
                <a:cs typeface="Times New Roman" panose="02020603050405020304" pitchFamily="18" charset="0"/>
              </a:rPr>
              <a:t>The Secretary must establish and maintain a list with the DOD, that identifies the substance, chemicals and airborne hazards Veterans were exposed to. </a:t>
            </a:r>
          </a:p>
          <a:p>
            <a:r>
              <a:rPr lang="en-US" sz="2400" dirty="0">
                <a:latin typeface="Times New Roman" panose="02020603050405020304" pitchFamily="18" charset="0"/>
                <a:cs typeface="Times New Roman" panose="02020603050405020304" pitchFamily="18" charset="0"/>
              </a:rPr>
              <a:t>Must also determine whether to establish an end date to qualify for presumption. </a:t>
            </a:r>
          </a:p>
          <a:p>
            <a:r>
              <a:rPr lang="en-US" sz="2400" dirty="0">
                <a:latin typeface="Times New Roman" panose="02020603050405020304" pitchFamily="18" charset="0"/>
                <a:cs typeface="Times New Roman" panose="02020603050405020304" pitchFamily="18" charset="0"/>
              </a:rPr>
              <a:t>The Secretary must report to Congress every 2 years any changes to the exposure criteria or Presumption criteria. </a:t>
            </a: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519553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30BF4F2-F46E-4111-941A-A8E33C1B3B7D}"/>
              </a:ext>
            </a:extLst>
          </p:cNvPr>
          <p:cNvSpPr>
            <a:spLocks noGrp="1"/>
          </p:cNvSpPr>
          <p:nvPr>
            <p:ph idx="1"/>
          </p:nvPr>
        </p:nvSpPr>
        <p:spPr>
          <a:xfrm>
            <a:off x="838200" y="1472607"/>
            <a:ext cx="10515600" cy="5385393"/>
          </a:xfrm>
        </p:spPr>
        <p:txBody>
          <a:bodyPr/>
          <a:lstStyle/>
          <a:p>
            <a:r>
              <a:rPr lang="en-US" sz="3600" u="sng" dirty="0">
                <a:latin typeface="Times New Roman" panose="02020603050405020304" pitchFamily="18" charset="0"/>
                <a:cs typeface="Times New Roman" panose="02020603050405020304" pitchFamily="18" charset="0"/>
              </a:rPr>
              <a:t>Locations for Toxic Exposure (post 1990).</a:t>
            </a:r>
          </a:p>
          <a:p>
            <a:pPr lvl="3"/>
            <a:r>
              <a:rPr lang="en-US" sz="3200" dirty="0">
                <a:latin typeface="Times New Roman" panose="02020603050405020304" pitchFamily="18" charset="0"/>
                <a:cs typeface="Times New Roman" panose="02020603050405020304" pitchFamily="18" charset="0"/>
              </a:rPr>
              <a:t>Veterans who served in Bahrain, Iraq, Kuwait, Oman, Qatar, Saudi Arabia, Somalia, or United Arab Emirates on or after Aug 2, 1990. </a:t>
            </a:r>
          </a:p>
          <a:p>
            <a:pPr lvl="3"/>
            <a:r>
              <a:rPr lang="en-US" sz="3200" dirty="0">
                <a:latin typeface="Times New Roman" panose="02020603050405020304" pitchFamily="18" charset="0"/>
                <a:cs typeface="Times New Roman" panose="02020603050405020304" pitchFamily="18" charset="0"/>
              </a:rPr>
              <a:t>Veterans who Served in Afghanistan, Djibouti, Egypt, Jordan, Lebanon, Syria, Yemen, Uzbekistan or any other location determined relevant by the Secretary on or after Sep 11, 2001.</a:t>
            </a:r>
          </a:p>
          <a:p>
            <a:pPr lvl="1"/>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075190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A7FA62C-4B93-4800-BC1F-55F4ADC65D09}"/>
              </a:ext>
            </a:extLst>
          </p:cNvPr>
          <p:cNvSpPr>
            <a:spLocks noGrp="1"/>
          </p:cNvSpPr>
          <p:nvPr>
            <p:ph idx="1"/>
          </p:nvPr>
        </p:nvSpPr>
        <p:spPr>
          <a:xfrm>
            <a:off x="838200" y="1610436"/>
            <a:ext cx="10515600" cy="5371745"/>
          </a:xfrm>
        </p:spPr>
        <p:txBody>
          <a:bodyPr>
            <a:normAutofit/>
          </a:bodyPr>
          <a:lstStyle/>
          <a:p>
            <a:r>
              <a:rPr lang="en-US" sz="3200" dirty="0">
                <a:latin typeface="Times New Roman" panose="02020603050405020304" pitchFamily="18" charset="0"/>
                <a:cs typeface="Times New Roman" panose="02020603050405020304" pitchFamily="18" charset="0"/>
              </a:rPr>
              <a:t>If the Veteran files a claim due to toxic exposure and the evidence if not sufficient for establishing Service Connection the VA must:</a:t>
            </a:r>
          </a:p>
          <a:p>
            <a:pPr lvl="1"/>
            <a:r>
              <a:rPr lang="en-US" sz="2800" dirty="0">
                <a:latin typeface="Times New Roman" panose="02020603050405020304" pitchFamily="18" charset="0"/>
                <a:cs typeface="Times New Roman" panose="02020603050405020304" pitchFamily="18" charset="0"/>
              </a:rPr>
              <a:t>Provide a adequate C&amp;P exam:</a:t>
            </a:r>
          </a:p>
          <a:p>
            <a:pPr lvl="2"/>
            <a:r>
              <a:rPr lang="en-US" sz="2800" dirty="0">
                <a:latin typeface="Times New Roman" panose="02020603050405020304" pitchFamily="18" charset="0"/>
                <a:cs typeface="Times New Roman" panose="02020603050405020304" pitchFamily="18" charset="0"/>
              </a:rPr>
              <a:t>The medical opinion must consider the total potential exposure through all military deployments and;</a:t>
            </a:r>
          </a:p>
          <a:p>
            <a:pPr lvl="2"/>
            <a:r>
              <a:rPr lang="en-US" sz="2800" dirty="0">
                <a:latin typeface="Times New Roman" panose="02020603050405020304" pitchFamily="18" charset="0"/>
                <a:cs typeface="Times New Roman" panose="02020603050405020304" pitchFamily="18" charset="0"/>
              </a:rPr>
              <a:t>The synergistic, combined effect of all toxic exposure of each Veteran.</a:t>
            </a:r>
          </a:p>
        </p:txBody>
      </p:sp>
    </p:spTree>
    <p:extLst>
      <p:ext uri="{BB962C8B-B14F-4D97-AF65-F5344CB8AC3E}">
        <p14:creationId xmlns:p14="http://schemas.microsoft.com/office/powerpoint/2010/main" val="3711497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536</TotalTime>
  <Words>1947</Words>
  <Application>Microsoft Office PowerPoint</Application>
  <PresentationFormat>Widescreen</PresentationFormat>
  <Paragraphs>165</Paragraphs>
  <Slides>19</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19</vt:i4>
      </vt:variant>
    </vt:vector>
  </HeadingPairs>
  <TitlesOfParts>
    <vt:vector size="26" baseType="lpstr">
      <vt:lpstr>Arial</vt:lpstr>
      <vt:lpstr>Arial Black</vt:lpstr>
      <vt:lpstr>Calibri</vt:lpstr>
      <vt:lpstr>Calibri Light</vt:lpstr>
      <vt:lpstr>Georgia</vt:lpstr>
      <vt:lpstr>Times New Roman</vt:lpstr>
      <vt:lpstr>Office Theme</vt:lpstr>
      <vt:lpstr>PACT Act</vt:lpstr>
      <vt:lpstr>Title I  Expansion of Health Care Eligibility </vt:lpstr>
      <vt:lpstr>PowerPoint Presentation</vt:lpstr>
      <vt:lpstr>PowerPoint Presentation</vt:lpstr>
      <vt:lpstr>PowerPoint Presentation</vt:lpstr>
      <vt:lpstr>PowerPoint Presentation</vt:lpstr>
      <vt:lpstr>Title III  Improving the Establishment of Service Connection Process for Toxic-Exposed Veterans (post 1990) </vt:lpstr>
      <vt:lpstr>PowerPoint Presentation</vt:lpstr>
      <vt:lpstr>PowerPoint Presentation</vt:lpstr>
      <vt:lpstr>Title IV  *** Presumptions of Service Connection***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PACT Act</dc:title>
  <dc:creator>Hinde, Bill</dc:creator>
  <cp:lastModifiedBy>Morrow, Franklin</cp:lastModifiedBy>
  <cp:revision>49</cp:revision>
  <dcterms:created xsi:type="dcterms:W3CDTF">2022-09-08T12:52:03Z</dcterms:created>
  <dcterms:modified xsi:type="dcterms:W3CDTF">2022-10-14T14:28:29Z</dcterms:modified>
</cp:coreProperties>
</file>